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3" r:id="rId1"/>
  </p:sldMasterIdLst>
  <p:notesMasterIdLst>
    <p:notesMasterId r:id="rId33"/>
  </p:notesMasterIdLst>
  <p:sldIdLst>
    <p:sldId id="256" r:id="rId2"/>
    <p:sldId id="272" r:id="rId3"/>
    <p:sldId id="258" r:id="rId4"/>
    <p:sldId id="259" r:id="rId5"/>
    <p:sldId id="297" r:id="rId6"/>
    <p:sldId id="310" r:id="rId7"/>
    <p:sldId id="312" r:id="rId8"/>
    <p:sldId id="313" r:id="rId9"/>
    <p:sldId id="299" r:id="rId10"/>
    <p:sldId id="263" r:id="rId11"/>
    <p:sldId id="322" r:id="rId12"/>
    <p:sldId id="317" r:id="rId13"/>
    <p:sldId id="319" r:id="rId14"/>
    <p:sldId id="300" r:id="rId15"/>
    <p:sldId id="315" r:id="rId16"/>
    <p:sldId id="316" r:id="rId17"/>
    <p:sldId id="331" r:id="rId18"/>
    <p:sldId id="324" r:id="rId19"/>
    <p:sldId id="325" r:id="rId20"/>
    <p:sldId id="332" r:id="rId21"/>
    <p:sldId id="326" r:id="rId22"/>
    <p:sldId id="327" r:id="rId23"/>
    <p:sldId id="333" r:id="rId24"/>
    <p:sldId id="330" r:id="rId25"/>
    <p:sldId id="329" r:id="rId26"/>
    <p:sldId id="334" r:id="rId27"/>
    <p:sldId id="320" r:id="rId28"/>
    <p:sldId id="323" r:id="rId29"/>
    <p:sldId id="337" r:id="rId30"/>
    <p:sldId id="271" r:id="rId31"/>
    <p:sldId id="335" r:id="rId3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51C2703-CCE2-4AE3-91E6-7231136CF68B}">
  <a:tblStyle styleId="{151C2703-CCE2-4AE3-91E6-7231136CF68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34"/>
    <p:restoredTop sz="94715"/>
  </p:normalViewPr>
  <p:slideViewPr>
    <p:cSldViewPr snapToGrid="0" snapToObjects="1">
      <p:cViewPr>
        <p:scale>
          <a:sx n="123" d="100"/>
          <a:sy n="123" d="100"/>
        </p:scale>
        <p:origin x="448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Workbook1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Work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5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5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235342957130359"/>
                  <c:y val="0.0167348352289297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200834426946632"/>
                  <c:y val="-0.0449850539515894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Sheet1!$A$4:$A$5</c:f>
              <c:strCache>
                <c:ptCount val="2"/>
                <c:pt idx="0">
                  <c:v>Malignant</c:v>
                </c:pt>
                <c:pt idx="1">
                  <c:v>Benigm </c:v>
                </c:pt>
              </c:strCache>
            </c:strRef>
          </c:cat>
          <c:val>
            <c:numRef>
              <c:f>Sheet1!$B$4:$B$5</c:f>
              <c:numCache>
                <c:formatCode>General</c:formatCode>
                <c:ptCount val="2"/>
                <c:pt idx="0">
                  <c:v>1.497</c:v>
                </c:pt>
                <c:pt idx="1">
                  <c:v>1.806</c:v>
                </c:pt>
              </c:numCache>
            </c:numRef>
          </c:val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5">
                  <a:shade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5">
                  <a:tint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153981189851269"/>
                  <c:y val="-0.272428186060076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151531714785652"/>
                  <c:y val="0.179124380285798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Sheet1!$A$10:$A$12</c:f>
              <c:strCache>
                <c:ptCount val="3"/>
                <c:pt idx="0">
                  <c:v>Train</c:v>
                </c:pt>
                <c:pt idx="1">
                  <c:v>Validation</c:v>
                </c:pt>
                <c:pt idx="2">
                  <c:v>Test</c:v>
                </c:pt>
              </c:strCache>
            </c:strRef>
          </c:cat>
          <c:val>
            <c:numRef>
              <c:f>Sheet1!$B$10:$B$12</c:f>
              <c:numCache>
                <c:formatCode>General</c:formatCode>
                <c:ptCount val="3"/>
                <c:pt idx="0">
                  <c:v>2.637</c:v>
                </c:pt>
                <c:pt idx="1">
                  <c:v>0.436</c:v>
                </c:pt>
                <c:pt idx="2">
                  <c:v>0.244</c:v>
                </c:pt>
              </c:numCache>
            </c:numRef>
          </c:val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8.png>
</file>

<file path=ppt/media/image29.jpg>
</file>

<file path=ppt/media/image29.png>
</file>

<file path=ppt/media/image3.png>
</file>

<file path=ppt/media/image30.jpg>
</file>

<file path=ppt/media/image30.png>
</file>

<file path=ppt/media/image31.jpg>
</file>

<file path=ppt/media/image32.jpg>
</file>

<file path=ppt/media/image33.jpg>
</file>

<file path=ppt/media/image34.jpg>
</file>

<file path=ppt/media/image35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855880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46260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1abfbaf28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1abfbaf28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77835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58d3b44f08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58d3b44f08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93082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40422e07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40422e07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86438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8d3b44f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8d3b44f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86205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8d3b44f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8d3b44f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19132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8d3b44f08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8d3b44f08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07512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8d3b44f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8d3b44f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46295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7612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8d3b44f08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8d3b44f08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46344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5">
  <p:cSld name="CUSTOM_15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33">
    <p:bg>
      <p:bgPr>
        <a:noFill/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90446" y="6564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3" hasCustomPrompt="1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7" hasCustomPrompt="1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3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5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6811558" y="22300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9"/>
          </p:nvPr>
        </p:nvSpPr>
        <p:spPr>
          <a:xfrm>
            <a:off x="6811558" y="32539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21"/>
          </p:nvPr>
        </p:nvSpPr>
        <p:spPr>
          <a:xfrm>
            <a:off x="6811558" y="4266173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CUSTOM_1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1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1"/>
          </p:nvPr>
        </p:nvSpPr>
        <p:spPr>
          <a:xfrm>
            <a:off x="2459550" y="2314225"/>
            <a:ext cx="42249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+ photo">
  <p:cSld name="CUSTOM_2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subTitle" idx="1"/>
          </p:nvPr>
        </p:nvSpPr>
        <p:spPr>
          <a:xfrm>
            <a:off x="1179233" y="3058425"/>
            <a:ext cx="30951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ctrTitle" idx="2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25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ctrTitle" idx="2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ctrTitle" idx="3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4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4">
  <p:cSld name="CUSTOM_2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5"/>
          <p:cNvSpPr txBox="1">
            <a:spLocks noGrp="1"/>
          </p:cNvSpPr>
          <p:nvPr>
            <p:ph type="subTitle" idx="1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2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ctrTitle" idx="2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subTitle" idx="1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ctrTitle" idx="3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ubTitle" idx="4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ctrTitle" idx="5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6"/>
          <p:cNvSpPr txBox="1">
            <a:spLocks noGrp="1"/>
          </p:cNvSpPr>
          <p:nvPr>
            <p:ph type="subTitle" idx="6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ctrTitle" idx="7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subTitle" idx="8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9" r:id="rId7"/>
    <p:sldLayoutId id="2147483661" r:id="rId8"/>
    <p:sldLayoutId id="2147483662" r:id="rId9"/>
    <p:sldLayoutId id="2147483668" r:id="rId10"/>
    <p:sldLayoutId id="2147483670" r:id="rId11"/>
    <p:sldLayoutId id="2147483671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4" Type="http://schemas.openxmlformats.org/officeDocument/2006/relationships/image" Target="../media/image22.png"/><Relationship Id="rId5" Type="http://schemas.microsoft.com/office/2007/relationships/hdphoto" Target="../media/hdphoto8.wdp"/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5.jpeg"/><Relationship Id="rId12" Type="http://schemas.microsoft.com/office/2007/relationships/hdphoto" Target="../media/hdphoto5.wdp"/><Relationship Id="rId13" Type="http://schemas.openxmlformats.org/officeDocument/2006/relationships/image" Target="../media/image16.jpeg"/><Relationship Id="rId14" Type="http://schemas.microsoft.com/office/2007/relationships/hdphoto" Target="../media/hdphoto6.wdp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eg"/><Relationship Id="rId4" Type="http://schemas.microsoft.com/office/2007/relationships/hdphoto" Target="../media/hdphoto1.wdp"/><Relationship Id="rId5" Type="http://schemas.openxmlformats.org/officeDocument/2006/relationships/image" Target="../media/image12.jpeg"/><Relationship Id="rId6" Type="http://schemas.microsoft.com/office/2007/relationships/hdphoto" Target="../media/hdphoto2.wdp"/><Relationship Id="rId7" Type="http://schemas.openxmlformats.org/officeDocument/2006/relationships/image" Target="../media/image13.jpeg"/><Relationship Id="rId8" Type="http://schemas.microsoft.com/office/2007/relationships/hdphoto" Target="../media/hdphoto3.wdp"/><Relationship Id="rId9" Type="http://schemas.openxmlformats.org/officeDocument/2006/relationships/image" Target="../media/image14.jpeg"/><Relationship Id="rId10" Type="http://schemas.microsoft.com/office/2007/relationships/hdphoto" Target="../media/hdphoto4.wd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7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7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4" Type="http://schemas.openxmlformats.org/officeDocument/2006/relationships/image" Target="../media/image30.jpg"/><Relationship Id="rId5" Type="http://schemas.openxmlformats.org/officeDocument/2006/relationships/image" Target="../media/image31.jpg"/><Relationship Id="rId6" Type="http://schemas.openxmlformats.org/officeDocument/2006/relationships/image" Target="../media/image33.jpg"/><Relationship Id="rId7" Type="http://schemas.openxmlformats.org/officeDocument/2006/relationships/image" Target="../media/image34.jpg"/><Relationship Id="rId8" Type="http://schemas.openxmlformats.org/officeDocument/2006/relationships/image" Target="../media/image35.jpg"/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7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jpg"/><Relationship Id="rId3" Type="http://schemas.openxmlformats.org/officeDocument/2006/relationships/image" Target="../media/image18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jpg"/><Relationship Id="rId3" Type="http://schemas.openxmlformats.org/officeDocument/2006/relationships/image" Target="../media/image1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/>
              <a:t>Classifying benign and malignant skin cancer images</a:t>
            </a:r>
            <a:endParaRPr sz="1500" dirty="0"/>
          </a:p>
        </p:txBody>
      </p:sp>
      <p:sp>
        <p:nvSpPr>
          <p:cNvPr id="137" name="Google Shape;137;p28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rgbClr val="434343"/>
                </a:solidFill>
              </a:rPr>
              <a:t>Skin cancer identification</a:t>
            </a:r>
            <a:endParaRPr dirty="0">
              <a:solidFill>
                <a:srgbClr val="434343"/>
              </a:solidFill>
            </a:endParaRPr>
          </a:p>
        </p:txBody>
      </p:sp>
      <p:cxnSp>
        <p:nvCxnSpPr>
          <p:cNvPr id="138" name="Google Shape;138;p28"/>
          <p:cNvCxnSpPr/>
          <p:nvPr/>
        </p:nvCxnSpPr>
        <p:spPr>
          <a:xfrm>
            <a:off x="7145675" y="3176000"/>
            <a:ext cx="2086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0304CDF0-2AD7-FF4F-979B-64CB239B71E0}"/>
              </a:ext>
            </a:extLst>
          </p:cNvPr>
          <p:cNvSpPr txBox="1"/>
          <p:nvPr/>
        </p:nvSpPr>
        <p:spPr>
          <a:xfrm>
            <a:off x="4638261" y="4837043"/>
            <a:ext cx="4273826" cy="306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/>
          </a:p>
        </p:txBody>
      </p:sp>
      <p:sp>
        <p:nvSpPr>
          <p:cNvPr id="7" name="Google Shape;136;p28">
            <a:extLst>
              <a:ext uri="{FF2B5EF4-FFF2-40B4-BE49-F238E27FC236}">
                <a16:creationId xmlns:a16="http://schemas.microsoft.com/office/drawing/2014/main" xmlns="" id="{B7952B5E-894F-8F48-B19F-D7533CFEDC45}"/>
              </a:ext>
            </a:extLst>
          </p:cNvPr>
          <p:cNvSpPr txBox="1">
            <a:spLocks/>
          </p:cNvSpPr>
          <p:nvPr/>
        </p:nvSpPr>
        <p:spPr>
          <a:xfrm>
            <a:off x="2374036" y="4426500"/>
            <a:ext cx="6769964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None/>
              <a:defRPr sz="12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/>
            <a:r>
              <a:rPr lang="fr-FR" sz="1100" dirty="0"/>
              <a:t>Benjamin </a:t>
            </a:r>
            <a:r>
              <a:rPr lang="fr-FR" sz="1100" cap="small" dirty="0"/>
              <a:t>Blanc</a:t>
            </a:r>
            <a:r>
              <a:rPr lang="fr-FR" sz="1100" dirty="0"/>
              <a:t> – Gautier </a:t>
            </a:r>
            <a:r>
              <a:rPr lang="fr-FR" sz="1100" cap="small" dirty="0"/>
              <a:t>Dulac</a:t>
            </a:r>
            <a:r>
              <a:rPr lang="fr-FR" sz="1100" dirty="0"/>
              <a:t> – Léonard </a:t>
            </a:r>
            <a:r>
              <a:rPr lang="fr-FR" sz="1100" cap="small" dirty="0" err="1"/>
              <a:t>Fleutot</a:t>
            </a:r>
            <a:r>
              <a:rPr lang="fr-FR" sz="1100" dirty="0"/>
              <a:t> – Annabelle </a:t>
            </a:r>
            <a:r>
              <a:rPr lang="fr-FR" sz="1100" cap="small" dirty="0"/>
              <a:t>Frin</a:t>
            </a:r>
            <a:r>
              <a:rPr lang="fr-FR" sz="1100" dirty="0"/>
              <a:t> – Henri </a:t>
            </a:r>
            <a:r>
              <a:rPr lang="fr-FR" sz="1100" cap="small" dirty="0" err="1" smtClean="0"/>
              <a:t>Matalon</a:t>
            </a:r>
            <a:r>
              <a:rPr lang="fr-FR" sz="1100" cap="small" dirty="0" smtClean="0"/>
              <a:t> </a:t>
            </a:r>
            <a:r>
              <a:rPr lang="mr-IN" sz="1100" cap="small" dirty="0" smtClean="0"/>
              <a:t>–</a:t>
            </a:r>
            <a:r>
              <a:rPr lang="fr-FR" sz="1100" cap="small" dirty="0" smtClean="0"/>
              <a:t> </a:t>
            </a:r>
            <a:r>
              <a:rPr lang="fr-FR" sz="1100" dirty="0" smtClean="0"/>
              <a:t>Benjamin </a:t>
            </a:r>
            <a:r>
              <a:rPr lang="fr-FR" sz="1100" cap="small" dirty="0" err="1" smtClean="0"/>
              <a:t>Sinturel</a:t>
            </a:r>
            <a:endParaRPr lang="fr-FR" sz="1100" cap="small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5"/>
          <p:cNvSpPr txBox="1">
            <a:spLocks noGrp="1"/>
          </p:cNvSpPr>
          <p:nvPr>
            <p:ph type="ctrTitle" idx="2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 smtClean="0"/>
              <a:t>Preventing</a:t>
            </a:r>
            <a:r>
              <a:rPr lang="fr-FR" dirty="0" smtClean="0"/>
              <a:t> </a:t>
            </a:r>
            <a:r>
              <a:rPr lang="fr-FR" dirty="0" err="1" smtClean="0"/>
              <a:t>overfitting-risk</a:t>
            </a:r>
            <a:endParaRPr dirty="0"/>
          </a:p>
        </p:txBody>
      </p:sp>
      <p:sp>
        <p:nvSpPr>
          <p:cNvPr id="225" name="Google Shape;225;p35"/>
          <p:cNvSpPr txBox="1">
            <a:spLocks noGrp="1"/>
          </p:cNvSpPr>
          <p:nvPr>
            <p:ph type="ctrTitle"/>
          </p:nvPr>
        </p:nvSpPr>
        <p:spPr>
          <a:xfrm>
            <a:off x="1154274" y="1799915"/>
            <a:ext cx="2383364" cy="5534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 smtClean="0"/>
              <a:t>From</a:t>
            </a:r>
            <a:r>
              <a:rPr lang="fr-FR" dirty="0" smtClean="0"/>
              <a:t> a </a:t>
            </a:r>
            <a:r>
              <a:rPr lang="fr-FR" dirty="0" err="1" smtClean="0"/>
              <a:t>well</a:t>
            </a:r>
            <a:r>
              <a:rPr lang="fr-FR" dirty="0" smtClean="0"/>
              <a:t> </a:t>
            </a:r>
            <a:r>
              <a:rPr lang="fr-FR" dirty="0" err="1" smtClean="0"/>
              <a:t>balanced</a:t>
            </a:r>
            <a:r>
              <a:rPr lang="fr-FR" dirty="0" smtClean="0"/>
              <a:t> </a:t>
            </a:r>
            <a:r>
              <a:rPr lang="fr-FR" dirty="0" err="1" smtClean="0"/>
              <a:t>dataset</a:t>
            </a:r>
            <a:r>
              <a:rPr lang="mr-IN" dirty="0" smtClean="0"/>
              <a:t>…</a:t>
            </a:r>
            <a:endParaRPr dirty="0"/>
          </a:p>
        </p:txBody>
      </p:sp>
      <p:sp>
        <p:nvSpPr>
          <p:cNvPr id="9" name="Google Shape;225;p35"/>
          <p:cNvSpPr txBox="1">
            <a:spLocks/>
          </p:cNvSpPr>
          <p:nvPr/>
        </p:nvSpPr>
        <p:spPr>
          <a:xfrm>
            <a:off x="4686851" y="1683681"/>
            <a:ext cx="3383522" cy="57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Exo 2"/>
              <a:buNone/>
              <a:defRPr sz="20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quada One"/>
              <a:buNone/>
              <a:defRPr sz="20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quada One"/>
              <a:buNone/>
              <a:defRPr sz="20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quada One"/>
              <a:buNone/>
              <a:defRPr sz="20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quada One"/>
              <a:buNone/>
              <a:defRPr sz="20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quada One"/>
              <a:buNone/>
              <a:defRPr sz="20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quada One"/>
              <a:buNone/>
              <a:defRPr sz="20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quada One"/>
              <a:buNone/>
              <a:defRPr sz="20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quada One"/>
              <a:buNone/>
              <a:defRPr sz="20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mr-IN" dirty="0" smtClean="0"/>
              <a:t>…</a:t>
            </a:r>
            <a:r>
              <a:rPr lang="fr-FR" dirty="0" smtClean="0"/>
              <a:t>to 3 </a:t>
            </a:r>
            <a:r>
              <a:rPr lang="fr-FR" dirty="0" err="1" smtClean="0"/>
              <a:t>different</a:t>
            </a:r>
            <a:r>
              <a:rPr lang="fr-FR" dirty="0" smtClean="0"/>
              <a:t> </a:t>
            </a:r>
            <a:r>
              <a:rPr lang="fr-FR" dirty="0" err="1" smtClean="0"/>
              <a:t>datasets</a:t>
            </a:r>
            <a:r>
              <a:rPr lang="fr-FR" dirty="0"/>
              <a:t> </a:t>
            </a:r>
            <a:r>
              <a:rPr lang="fr-FR" dirty="0" smtClean="0"/>
              <a:t>(training, validation, test) </a:t>
            </a:r>
            <a:endParaRPr lang="fr-FR" dirty="0"/>
          </a:p>
        </p:txBody>
      </p:sp>
      <p:grpSp>
        <p:nvGrpSpPr>
          <p:cNvPr id="12" name="Google Shape;923;p55"/>
          <p:cNvGrpSpPr/>
          <p:nvPr/>
        </p:nvGrpSpPr>
        <p:grpSpPr>
          <a:xfrm>
            <a:off x="4215108" y="2977372"/>
            <a:ext cx="471743" cy="1107740"/>
            <a:chOff x="5059700" y="2334775"/>
            <a:chExt cx="40775" cy="66025"/>
          </a:xfrm>
          <a:effectLst/>
        </p:grpSpPr>
        <p:sp>
          <p:nvSpPr>
            <p:cNvPr id="13" name="Google Shape;924;p55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25;p55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26;p55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27;p55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28;p55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29;p55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30;p55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31;p55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2;p55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2" name="Chart 2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10766915"/>
              </p:ext>
            </p:extLst>
          </p:nvPr>
        </p:nvGraphicFramePr>
        <p:xfrm>
          <a:off x="-121021" y="2257182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3" name="Chart 2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23508121"/>
              </p:ext>
            </p:extLst>
          </p:nvPr>
        </p:nvGraphicFramePr>
        <p:xfrm>
          <a:off x="4215108" y="224835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1AE3A9-9DFB-4DB0-904C-C987A4A186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</p:spPr>
        <p:txBody>
          <a:bodyPr/>
          <a:lstStyle/>
          <a:p>
            <a:r>
              <a:rPr lang="en-US" dirty="0"/>
              <a:t>Metrics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xmlns="" id="{758D410A-3C7B-4002-978E-103FEE3B22EC}"/>
              </a:ext>
            </a:extLst>
          </p:cNvPr>
          <p:cNvGrpSpPr/>
          <p:nvPr/>
        </p:nvGrpSpPr>
        <p:grpSpPr>
          <a:xfrm>
            <a:off x="3338896" y="1950746"/>
            <a:ext cx="2520001" cy="2074013"/>
            <a:chOff x="4870444" y="1667760"/>
            <a:chExt cx="2520001" cy="207401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xmlns="" id="{CD827310-8735-4E8C-BC15-F6F5CEEB139F}"/>
                    </a:ext>
                  </a:extLst>
                </p:cNvPr>
                <p:cNvSpPr txBox="1"/>
                <p:nvPr/>
              </p:nvSpPr>
              <p:spPr>
                <a:xfrm>
                  <a:off x="4870445" y="1667760"/>
                  <a:ext cx="2520000" cy="540000"/>
                </a:xfrm>
                <a:prstGeom prst="rect">
                  <a:avLst/>
                </a:prstGeom>
                <a:noFill/>
                <a:ln w="19050">
                  <a:solidFill>
                    <a:schemeClr val="bg2"/>
                  </a:solidFill>
                  <a:extLst>
                    <a:ext uri="{C807C97D-BFC1-408E-A445-0C87EB9F89A2}">
                      <ask:lineSketchStyleProps xmlns:ask="http://schemas.microsoft.com/office/drawing/2018/sketchyshapes" xmlns="" sd="1725446443">
                        <a:custGeom>
                          <a:avLst/>
                          <a:gdLst>
                            <a:gd name="connsiteX0" fmla="*/ 0 w 3521798"/>
                            <a:gd name="connsiteY0" fmla="*/ 0 h 446789"/>
                            <a:gd name="connsiteX1" fmla="*/ 657402 w 3521798"/>
                            <a:gd name="connsiteY1" fmla="*/ 0 h 446789"/>
                            <a:gd name="connsiteX2" fmla="*/ 1314805 w 3521798"/>
                            <a:gd name="connsiteY2" fmla="*/ 0 h 446789"/>
                            <a:gd name="connsiteX3" fmla="*/ 1796117 w 3521798"/>
                            <a:gd name="connsiteY3" fmla="*/ 0 h 446789"/>
                            <a:gd name="connsiteX4" fmla="*/ 2453519 w 3521798"/>
                            <a:gd name="connsiteY4" fmla="*/ 0 h 446789"/>
                            <a:gd name="connsiteX5" fmla="*/ 2970050 w 3521798"/>
                            <a:gd name="connsiteY5" fmla="*/ 0 h 446789"/>
                            <a:gd name="connsiteX6" fmla="*/ 3521798 w 3521798"/>
                            <a:gd name="connsiteY6" fmla="*/ 0 h 446789"/>
                            <a:gd name="connsiteX7" fmla="*/ 3521798 w 3521798"/>
                            <a:gd name="connsiteY7" fmla="*/ 446789 h 446789"/>
                            <a:gd name="connsiteX8" fmla="*/ 2899614 w 3521798"/>
                            <a:gd name="connsiteY8" fmla="*/ 446789 h 446789"/>
                            <a:gd name="connsiteX9" fmla="*/ 2312647 w 3521798"/>
                            <a:gd name="connsiteY9" fmla="*/ 446789 h 446789"/>
                            <a:gd name="connsiteX10" fmla="*/ 1725681 w 3521798"/>
                            <a:gd name="connsiteY10" fmla="*/ 446789 h 446789"/>
                            <a:gd name="connsiteX11" fmla="*/ 1244369 w 3521798"/>
                            <a:gd name="connsiteY11" fmla="*/ 446789 h 446789"/>
                            <a:gd name="connsiteX12" fmla="*/ 657402 w 3521798"/>
                            <a:gd name="connsiteY12" fmla="*/ 446789 h 446789"/>
                            <a:gd name="connsiteX13" fmla="*/ 0 w 3521798"/>
                            <a:gd name="connsiteY13" fmla="*/ 446789 h 446789"/>
                            <a:gd name="connsiteX14" fmla="*/ 0 w 3521798"/>
                            <a:gd name="connsiteY14" fmla="*/ 0 h 44678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3521798" h="446789" extrusionOk="0">
                              <a:moveTo>
                                <a:pt x="0" y="0"/>
                              </a:moveTo>
                              <a:cubicBezTo>
                                <a:pt x="314016" y="-5630"/>
                                <a:pt x="424490" y="7961"/>
                                <a:pt x="657402" y="0"/>
                              </a:cubicBezTo>
                              <a:cubicBezTo>
                                <a:pt x="890314" y="-7961"/>
                                <a:pt x="1016111" y="29254"/>
                                <a:pt x="1314805" y="0"/>
                              </a:cubicBezTo>
                              <a:cubicBezTo>
                                <a:pt x="1613499" y="-29254"/>
                                <a:pt x="1630452" y="9576"/>
                                <a:pt x="1796117" y="0"/>
                              </a:cubicBezTo>
                              <a:cubicBezTo>
                                <a:pt x="1961782" y="-9576"/>
                                <a:pt x="2266131" y="24136"/>
                                <a:pt x="2453519" y="0"/>
                              </a:cubicBezTo>
                              <a:cubicBezTo>
                                <a:pt x="2640907" y="-24136"/>
                                <a:pt x="2860983" y="1920"/>
                                <a:pt x="2970050" y="0"/>
                              </a:cubicBezTo>
                              <a:cubicBezTo>
                                <a:pt x="3079117" y="-1920"/>
                                <a:pt x="3337895" y="-14585"/>
                                <a:pt x="3521798" y="0"/>
                              </a:cubicBezTo>
                              <a:cubicBezTo>
                                <a:pt x="3533249" y="172080"/>
                                <a:pt x="3518062" y="266370"/>
                                <a:pt x="3521798" y="446789"/>
                              </a:cubicBezTo>
                              <a:cubicBezTo>
                                <a:pt x="3277118" y="458557"/>
                                <a:pt x="3160818" y="460083"/>
                                <a:pt x="2899614" y="446789"/>
                              </a:cubicBezTo>
                              <a:cubicBezTo>
                                <a:pt x="2638410" y="433495"/>
                                <a:pt x="2488058" y="420903"/>
                                <a:pt x="2312647" y="446789"/>
                              </a:cubicBezTo>
                              <a:cubicBezTo>
                                <a:pt x="2137236" y="472675"/>
                                <a:pt x="1931484" y="424774"/>
                                <a:pt x="1725681" y="446789"/>
                              </a:cubicBezTo>
                              <a:cubicBezTo>
                                <a:pt x="1519878" y="468804"/>
                                <a:pt x="1365582" y="426453"/>
                                <a:pt x="1244369" y="446789"/>
                              </a:cubicBezTo>
                              <a:cubicBezTo>
                                <a:pt x="1123156" y="467125"/>
                                <a:pt x="887994" y="461336"/>
                                <a:pt x="657402" y="446789"/>
                              </a:cubicBezTo>
                              <a:cubicBezTo>
                                <a:pt x="426810" y="432242"/>
                                <a:pt x="191177" y="429264"/>
                                <a:pt x="0" y="446789"/>
                              </a:cubicBezTo>
                              <a:cubicBezTo>
                                <a:pt x="-2098" y="321914"/>
                                <a:pt x="-21096" y="175596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txBody>
                <a:bodyPr wrap="none" lIns="0" tIns="0" rIns="0" bIns="0" rtlCol="0" anchor="ctr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>
                    <a:defRPr i="1">
                      <a:latin typeface="Cambria Math" panose="02040503050406030204" pitchFamily="18" charset="0"/>
                    </a:defRPr>
                  </a:lvl1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mtClean="0">
                            <a:latin typeface="Cambria Math" charset="0"/>
                          </a:rPr>
                          <m:t>𝑃𝑟𝑒𝑐𝑖𝑠𝑖𝑜𝑛</m:t>
                        </m:r>
                        <m:r>
                          <a:rPr lang="en-US" smtClean="0">
                            <a:latin typeface="Cambria Math" charset="0"/>
                          </a:rPr>
                          <m:t>= </m:t>
                        </m:r>
                        <m:f>
                          <m:f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>
                                <a:latin typeface="Cambria Math" charset="0"/>
                              </a:rPr>
                              <m:t>𝑇𝑟𝑢𝑒</m:t>
                            </m:r>
                            <m:r>
                              <a:rPr lang="en-US">
                                <a:latin typeface="Cambria Math" charset="0"/>
                              </a:rPr>
                              <m:t> </m:t>
                            </m:r>
                            <m:r>
                              <a:rPr lang="en-US">
                                <a:latin typeface="Cambria Math" charset="0"/>
                              </a:rPr>
                              <m:t>𝑃𝑜𝑠𝑖𝑡𝑖𝑣𝑒𝑠</m:t>
                            </m:r>
                          </m:num>
                          <m:den>
                            <m:r>
                              <a:rPr lang="en-US">
                                <a:latin typeface="Cambria Math" charset="0"/>
                              </a:rPr>
                              <m:t>𝑇𝑃</m:t>
                            </m:r>
                            <m:r>
                              <a:rPr lang="en-US">
                                <a:latin typeface="Cambria Math" charset="0"/>
                              </a:rPr>
                              <m:t>+</m:t>
                            </m:r>
                            <m:r>
                              <a:rPr lang="en-US">
                                <a:latin typeface="Cambria Math" charset="0"/>
                              </a:rPr>
                              <m:t>𝐹𝑃</m:t>
                            </m:r>
                          </m:den>
                        </m:f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CD827310-8735-4E8C-BC15-F6F5CEEB139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70445" y="1667760"/>
                  <a:ext cx="2520000" cy="540000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 w="19050">
                  <a:solidFill>
                    <a:schemeClr val="bg2"/>
                  </a:solidFill>
                  <a:extLst>
                    <a:ext uri="{C807C97D-BFC1-408E-A445-0C87EB9F89A2}">
                      <ask:lineSketchStyleProps xmlns:ask="http://schemas.microsoft.com/office/drawing/2018/sketchyshapes" sd="1725446443">
                        <a:custGeom>
                          <a:avLst/>
                          <a:gdLst>
                            <a:gd name="connsiteX0" fmla="*/ 0 w 3521798"/>
                            <a:gd name="connsiteY0" fmla="*/ 0 h 446789"/>
                            <a:gd name="connsiteX1" fmla="*/ 657402 w 3521798"/>
                            <a:gd name="connsiteY1" fmla="*/ 0 h 446789"/>
                            <a:gd name="connsiteX2" fmla="*/ 1314805 w 3521798"/>
                            <a:gd name="connsiteY2" fmla="*/ 0 h 446789"/>
                            <a:gd name="connsiteX3" fmla="*/ 1796117 w 3521798"/>
                            <a:gd name="connsiteY3" fmla="*/ 0 h 446789"/>
                            <a:gd name="connsiteX4" fmla="*/ 2453519 w 3521798"/>
                            <a:gd name="connsiteY4" fmla="*/ 0 h 446789"/>
                            <a:gd name="connsiteX5" fmla="*/ 2970050 w 3521798"/>
                            <a:gd name="connsiteY5" fmla="*/ 0 h 446789"/>
                            <a:gd name="connsiteX6" fmla="*/ 3521798 w 3521798"/>
                            <a:gd name="connsiteY6" fmla="*/ 0 h 446789"/>
                            <a:gd name="connsiteX7" fmla="*/ 3521798 w 3521798"/>
                            <a:gd name="connsiteY7" fmla="*/ 446789 h 446789"/>
                            <a:gd name="connsiteX8" fmla="*/ 2899614 w 3521798"/>
                            <a:gd name="connsiteY8" fmla="*/ 446789 h 446789"/>
                            <a:gd name="connsiteX9" fmla="*/ 2312647 w 3521798"/>
                            <a:gd name="connsiteY9" fmla="*/ 446789 h 446789"/>
                            <a:gd name="connsiteX10" fmla="*/ 1725681 w 3521798"/>
                            <a:gd name="connsiteY10" fmla="*/ 446789 h 446789"/>
                            <a:gd name="connsiteX11" fmla="*/ 1244369 w 3521798"/>
                            <a:gd name="connsiteY11" fmla="*/ 446789 h 446789"/>
                            <a:gd name="connsiteX12" fmla="*/ 657402 w 3521798"/>
                            <a:gd name="connsiteY12" fmla="*/ 446789 h 446789"/>
                            <a:gd name="connsiteX13" fmla="*/ 0 w 3521798"/>
                            <a:gd name="connsiteY13" fmla="*/ 446789 h 446789"/>
                            <a:gd name="connsiteX14" fmla="*/ 0 w 3521798"/>
                            <a:gd name="connsiteY14" fmla="*/ 0 h 44678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3521798" h="446789" extrusionOk="0">
                              <a:moveTo>
                                <a:pt x="0" y="0"/>
                              </a:moveTo>
                              <a:cubicBezTo>
                                <a:pt x="314016" y="-5630"/>
                                <a:pt x="424490" y="7961"/>
                                <a:pt x="657402" y="0"/>
                              </a:cubicBezTo>
                              <a:cubicBezTo>
                                <a:pt x="890314" y="-7961"/>
                                <a:pt x="1016111" y="29254"/>
                                <a:pt x="1314805" y="0"/>
                              </a:cubicBezTo>
                              <a:cubicBezTo>
                                <a:pt x="1613499" y="-29254"/>
                                <a:pt x="1630452" y="9576"/>
                                <a:pt x="1796117" y="0"/>
                              </a:cubicBezTo>
                              <a:cubicBezTo>
                                <a:pt x="1961782" y="-9576"/>
                                <a:pt x="2266131" y="24136"/>
                                <a:pt x="2453519" y="0"/>
                              </a:cubicBezTo>
                              <a:cubicBezTo>
                                <a:pt x="2640907" y="-24136"/>
                                <a:pt x="2860983" y="1920"/>
                                <a:pt x="2970050" y="0"/>
                              </a:cubicBezTo>
                              <a:cubicBezTo>
                                <a:pt x="3079117" y="-1920"/>
                                <a:pt x="3337895" y="-14585"/>
                                <a:pt x="3521798" y="0"/>
                              </a:cubicBezTo>
                              <a:cubicBezTo>
                                <a:pt x="3533249" y="172080"/>
                                <a:pt x="3518062" y="266370"/>
                                <a:pt x="3521798" y="446789"/>
                              </a:cubicBezTo>
                              <a:cubicBezTo>
                                <a:pt x="3277118" y="458557"/>
                                <a:pt x="3160818" y="460083"/>
                                <a:pt x="2899614" y="446789"/>
                              </a:cubicBezTo>
                              <a:cubicBezTo>
                                <a:pt x="2638410" y="433495"/>
                                <a:pt x="2488058" y="420903"/>
                                <a:pt x="2312647" y="446789"/>
                              </a:cubicBezTo>
                              <a:cubicBezTo>
                                <a:pt x="2137236" y="472675"/>
                                <a:pt x="1931484" y="424774"/>
                                <a:pt x="1725681" y="446789"/>
                              </a:cubicBezTo>
                              <a:cubicBezTo>
                                <a:pt x="1519878" y="468804"/>
                                <a:pt x="1365582" y="426453"/>
                                <a:pt x="1244369" y="446789"/>
                              </a:cubicBezTo>
                              <a:cubicBezTo>
                                <a:pt x="1123156" y="467125"/>
                                <a:pt x="887994" y="461336"/>
                                <a:pt x="657402" y="446789"/>
                              </a:cubicBezTo>
                              <a:cubicBezTo>
                                <a:pt x="426810" y="432242"/>
                                <a:pt x="191177" y="429264"/>
                                <a:pt x="0" y="446789"/>
                              </a:cubicBezTo>
                              <a:cubicBezTo>
                                <a:pt x="-2098" y="321914"/>
                                <a:pt x="-21096" y="175596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xmlns="" id="{0640E4B6-7CA7-4B99-804F-BF0CBEAA79D1}"/>
                </a:ext>
              </a:extLst>
            </p:cNvPr>
            <p:cNvSpPr txBox="1"/>
            <p:nvPr/>
          </p:nvSpPr>
          <p:spPr>
            <a:xfrm>
              <a:off x="4870444" y="2403589"/>
              <a:ext cx="2520001" cy="692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dirty="0">
                  <a:solidFill>
                    <a:schemeClr val="dk1"/>
                  </a:solidFill>
                  <a:latin typeface="Roboto Condensed Light"/>
                </a:rPr>
                <a:t>If you are detected as malignant, how likely is it to be truly malignant ?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xmlns="" id="{71939546-DA99-4D91-8D6E-EDD57E338E14}"/>
                </a:ext>
              </a:extLst>
            </p:cNvPr>
            <p:cNvSpPr txBox="1"/>
            <p:nvPr/>
          </p:nvSpPr>
          <p:spPr>
            <a:xfrm>
              <a:off x="4870446" y="3249330"/>
              <a:ext cx="2519999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dirty="0">
                  <a:solidFill>
                    <a:schemeClr val="bg2">
                      <a:lumMod val="75000"/>
                    </a:schemeClr>
                  </a:solidFill>
                  <a:latin typeface="Roboto Condensed Light"/>
                </a:rPr>
                <a:t>Minimizing the </a:t>
              </a:r>
              <a:r>
                <a:rPr lang="en-US" sz="1300" b="1" dirty="0">
                  <a:solidFill>
                    <a:schemeClr val="bg2">
                      <a:lumMod val="75000"/>
                    </a:schemeClr>
                  </a:solidFill>
                  <a:latin typeface="Roboto Condensed Light"/>
                </a:rPr>
                <a:t>benign detected as malignant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xmlns="" id="{EE5BCE86-3A46-4FD9-9CC7-5B469EEC24DF}"/>
              </a:ext>
            </a:extLst>
          </p:cNvPr>
          <p:cNvGrpSpPr/>
          <p:nvPr/>
        </p:nvGrpSpPr>
        <p:grpSpPr>
          <a:xfrm>
            <a:off x="6350204" y="1950746"/>
            <a:ext cx="2543749" cy="2274068"/>
            <a:chOff x="6350204" y="1854943"/>
            <a:chExt cx="2543749" cy="227406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xmlns="" id="{4217F371-24C9-4D46-8D58-96062F7F6C7C}"/>
                    </a:ext>
                  </a:extLst>
                </p:cNvPr>
                <p:cNvSpPr txBox="1"/>
                <p:nvPr/>
              </p:nvSpPr>
              <p:spPr>
                <a:xfrm>
                  <a:off x="6373953" y="1854943"/>
                  <a:ext cx="2520000" cy="540000"/>
                </a:xfrm>
                <a:prstGeom prst="rect">
                  <a:avLst/>
                </a:prstGeom>
                <a:noFill/>
                <a:ln w="19050">
                  <a:solidFill>
                    <a:schemeClr val="bg2"/>
                  </a:solidFill>
                  <a:extLst>
                    <a:ext uri="{C807C97D-BFC1-408E-A445-0C87EB9F89A2}">
                      <ask:lineSketchStyleProps xmlns:ask="http://schemas.microsoft.com/office/drawing/2018/sketchyshapes" xmlns="" sd="1725446443">
                        <a:custGeom>
                          <a:avLst/>
                          <a:gdLst>
                            <a:gd name="connsiteX0" fmla="*/ 0 w 3521798"/>
                            <a:gd name="connsiteY0" fmla="*/ 0 h 446789"/>
                            <a:gd name="connsiteX1" fmla="*/ 657402 w 3521798"/>
                            <a:gd name="connsiteY1" fmla="*/ 0 h 446789"/>
                            <a:gd name="connsiteX2" fmla="*/ 1314805 w 3521798"/>
                            <a:gd name="connsiteY2" fmla="*/ 0 h 446789"/>
                            <a:gd name="connsiteX3" fmla="*/ 1796117 w 3521798"/>
                            <a:gd name="connsiteY3" fmla="*/ 0 h 446789"/>
                            <a:gd name="connsiteX4" fmla="*/ 2453519 w 3521798"/>
                            <a:gd name="connsiteY4" fmla="*/ 0 h 446789"/>
                            <a:gd name="connsiteX5" fmla="*/ 2970050 w 3521798"/>
                            <a:gd name="connsiteY5" fmla="*/ 0 h 446789"/>
                            <a:gd name="connsiteX6" fmla="*/ 3521798 w 3521798"/>
                            <a:gd name="connsiteY6" fmla="*/ 0 h 446789"/>
                            <a:gd name="connsiteX7" fmla="*/ 3521798 w 3521798"/>
                            <a:gd name="connsiteY7" fmla="*/ 446789 h 446789"/>
                            <a:gd name="connsiteX8" fmla="*/ 2899614 w 3521798"/>
                            <a:gd name="connsiteY8" fmla="*/ 446789 h 446789"/>
                            <a:gd name="connsiteX9" fmla="*/ 2312647 w 3521798"/>
                            <a:gd name="connsiteY9" fmla="*/ 446789 h 446789"/>
                            <a:gd name="connsiteX10" fmla="*/ 1725681 w 3521798"/>
                            <a:gd name="connsiteY10" fmla="*/ 446789 h 446789"/>
                            <a:gd name="connsiteX11" fmla="*/ 1244369 w 3521798"/>
                            <a:gd name="connsiteY11" fmla="*/ 446789 h 446789"/>
                            <a:gd name="connsiteX12" fmla="*/ 657402 w 3521798"/>
                            <a:gd name="connsiteY12" fmla="*/ 446789 h 446789"/>
                            <a:gd name="connsiteX13" fmla="*/ 0 w 3521798"/>
                            <a:gd name="connsiteY13" fmla="*/ 446789 h 446789"/>
                            <a:gd name="connsiteX14" fmla="*/ 0 w 3521798"/>
                            <a:gd name="connsiteY14" fmla="*/ 0 h 44678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3521798" h="446789" extrusionOk="0">
                              <a:moveTo>
                                <a:pt x="0" y="0"/>
                              </a:moveTo>
                              <a:cubicBezTo>
                                <a:pt x="314016" y="-5630"/>
                                <a:pt x="424490" y="7961"/>
                                <a:pt x="657402" y="0"/>
                              </a:cubicBezTo>
                              <a:cubicBezTo>
                                <a:pt x="890314" y="-7961"/>
                                <a:pt x="1016111" y="29254"/>
                                <a:pt x="1314805" y="0"/>
                              </a:cubicBezTo>
                              <a:cubicBezTo>
                                <a:pt x="1613499" y="-29254"/>
                                <a:pt x="1630452" y="9576"/>
                                <a:pt x="1796117" y="0"/>
                              </a:cubicBezTo>
                              <a:cubicBezTo>
                                <a:pt x="1961782" y="-9576"/>
                                <a:pt x="2266131" y="24136"/>
                                <a:pt x="2453519" y="0"/>
                              </a:cubicBezTo>
                              <a:cubicBezTo>
                                <a:pt x="2640907" y="-24136"/>
                                <a:pt x="2860983" y="1920"/>
                                <a:pt x="2970050" y="0"/>
                              </a:cubicBezTo>
                              <a:cubicBezTo>
                                <a:pt x="3079117" y="-1920"/>
                                <a:pt x="3337895" y="-14585"/>
                                <a:pt x="3521798" y="0"/>
                              </a:cubicBezTo>
                              <a:cubicBezTo>
                                <a:pt x="3533249" y="172080"/>
                                <a:pt x="3518062" y="266370"/>
                                <a:pt x="3521798" y="446789"/>
                              </a:cubicBezTo>
                              <a:cubicBezTo>
                                <a:pt x="3277118" y="458557"/>
                                <a:pt x="3160818" y="460083"/>
                                <a:pt x="2899614" y="446789"/>
                              </a:cubicBezTo>
                              <a:cubicBezTo>
                                <a:pt x="2638410" y="433495"/>
                                <a:pt x="2488058" y="420903"/>
                                <a:pt x="2312647" y="446789"/>
                              </a:cubicBezTo>
                              <a:cubicBezTo>
                                <a:pt x="2137236" y="472675"/>
                                <a:pt x="1931484" y="424774"/>
                                <a:pt x="1725681" y="446789"/>
                              </a:cubicBezTo>
                              <a:cubicBezTo>
                                <a:pt x="1519878" y="468804"/>
                                <a:pt x="1365582" y="426453"/>
                                <a:pt x="1244369" y="446789"/>
                              </a:cubicBezTo>
                              <a:cubicBezTo>
                                <a:pt x="1123156" y="467125"/>
                                <a:pt x="887994" y="461336"/>
                                <a:pt x="657402" y="446789"/>
                              </a:cubicBezTo>
                              <a:cubicBezTo>
                                <a:pt x="426810" y="432242"/>
                                <a:pt x="191177" y="429264"/>
                                <a:pt x="0" y="446789"/>
                              </a:cubicBezTo>
                              <a:cubicBezTo>
                                <a:pt x="-2098" y="321914"/>
                                <a:pt x="-21096" y="175596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𝑅𝑒𝑐𝑎𝑙𝑙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𝑇𝑟𝑢𝑒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𝑃𝑜𝑠𝑖𝑡𝑖𝑣𝑒𝑠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𝑇𝑃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𝐹𝑁</m:t>
                            </m:r>
                          </m:den>
                        </m:f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4217F371-24C9-4D46-8D58-96062F7F6C7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73953" y="1854943"/>
                  <a:ext cx="2520000" cy="540000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 w="19050">
                  <a:solidFill>
                    <a:schemeClr val="bg2"/>
                  </a:solidFill>
                  <a:extLst>
                    <a:ext uri="{C807C97D-BFC1-408E-A445-0C87EB9F89A2}">
                      <ask:lineSketchStyleProps xmlns:ask="http://schemas.microsoft.com/office/drawing/2018/sketchyshapes" sd="1725446443">
                        <a:custGeom>
                          <a:avLst/>
                          <a:gdLst>
                            <a:gd name="connsiteX0" fmla="*/ 0 w 3521798"/>
                            <a:gd name="connsiteY0" fmla="*/ 0 h 446789"/>
                            <a:gd name="connsiteX1" fmla="*/ 657402 w 3521798"/>
                            <a:gd name="connsiteY1" fmla="*/ 0 h 446789"/>
                            <a:gd name="connsiteX2" fmla="*/ 1314805 w 3521798"/>
                            <a:gd name="connsiteY2" fmla="*/ 0 h 446789"/>
                            <a:gd name="connsiteX3" fmla="*/ 1796117 w 3521798"/>
                            <a:gd name="connsiteY3" fmla="*/ 0 h 446789"/>
                            <a:gd name="connsiteX4" fmla="*/ 2453519 w 3521798"/>
                            <a:gd name="connsiteY4" fmla="*/ 0 h 446789"/>
                            <a:gd name="connsiteX5" fmla="*/ 2970050 w 3521798"/>
                            <a:gd name="connsiteY5" fmla="*/ 0 h 446789"/>
                            <a:gd name="connsiteX6" fmla="*/ 3521798 w 3521798"/>
                            <a:gd name="connsiteY6" fmla="*/ 0 h 446789"/>
                            <a:gd name="connsiteX7" fmla="*/ 3521798 w 3521798"/>
                            <a:gd name="connsiteY7" fmla="*/ 446789 h 446789"/>
                            <a:gd name="connsiteX8" fmla="*/ 2899614 w 3521798"/>
                            <a:gd name="connsiteY8" fmla="*/ 446789 h 446789"/>
                            <a:gd name="connsiteX9" fmla="*/ 2312647 w 3521798"/>
                            <a:gd name="connsiteY9" fmla="*/ 446789 h 446789"/>
                            <a:gd name="connsiteX10" fmla="*/ 1725681 w 3521798"/>
                            <a:gd name="connsiteY10" fmla="*/ 446789 h 446789"/>
                            <a:gd name="connsiteX11" fmla="*/ 1244369 w 3521798"/>
                            <a:gd name="connsiteY11" fmla="*/ 446789 h 446789"/>
                            <a:gd name="connsiteX12" fmla="*/ 657402 w 3521798"/>
                            <a:gd name="connsiteY12" fmla="*/ 446789 h 446789"/>
                            <a:gd name="connsiteX13" fmla="*/ 0 w 3521798"/>
                            <a:gd name="connsiteY13" fmla="*/ 446789 h 446789"/>
                            <a:gd name="connsiteX14" fmla="*/ 0 w 3521798"/>
                            <a:gd name="connsiteY14" fmla="*/ 0 h 44678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3521798" h="446789" extrusionOk="0">
                              <a:moveTo>
                                <a:pt x="0" y="0"/>
                              </a:moveTo>
                              <a:cubicBezTo>
                                <a:pt x="314016" y="-5630"/>
                                <a:pt x="424490" y="7961"/>
                                <a:pt x="657402" y="0"/>
                              </a:cubicBezTo>
                              <a:cubicBezTo>
                                <a:pt x="890314" y="-7961"/>
                                <a:pt x="1016111" y="29254"/>
                                <a:pt x="1314805" y="0"/>
                              </a:cubicBezTo>
                              <a:cubicBezTo>
                                <a:pt x="1613499" y="-29254"/>
                                <a:pt x="1630452" y="9576"/>
                                <a:pt x="1796117" y="0"/>
                              </a:cubicBezTo>
                              <a:cubicBezTo>
                                <a:pt x="1961782" y="-9576"/>
                                <a:pt x="2266131" y="24136"/>
                                <a:pt x="2453519" y="0"/>
                              </a:cubicBezTo>
                              <a:cubicBezTo>
                                <a:pt x="2640907" y="-24136"/>
                                <a:pt x="2860983" y="1920"/>
                                <a:pt x="2970050" y="0"/>
                              </a:cubicBezTo>
                              <a:cubicBezTo>
                                <a:pt x="3079117" y="-1920"/>
                                <a:pt x="3337895" y="-14585"/>
                                <a:pt x="3521798" y="0"/>
                              </a:cubicBezTo>
                              <a:cubicBezTo>
                                <a:pt x="3533249" y="172080"/>
                                <a:pt x="3518062" y="266370"/>
                                <a:pt x="3521798" y="446789"/>
                              </a:cubicBezTo>
                              <a:cubicBezTo>
                                <a:pt x="3277118" y="458557"/>
                                <a:pt x="3160818" y="460083"/>
                                <a:pt x="2899614" y="446789"/>
                              </a:cubicBezTo>
                              <a:cubicBezTo>
                                <a:pt x="2638410" y="433495"/>
                                <a:pt x="2488058" y="420903"/>
                                <a:pt x="2312647" y="446789"/>
                              </a:cubicBezTo>
                              <a:cubicBezTo>
                                <a:pt x="2137236" y="472675"/>
                                <a:pt x="1931484" y="424774"/>
                                <a:pt x="1725681" y="446789"/>
                              </a:cubicBezTo>
                              <a:cubicBezTo>
                                <a:pt x="1519878" y="468804"/>
                                <a:pt x="1365582" y="426453"/>
                                <a:pt x="1244369" y="446789"/>
                              </a:cubicBezTo>
                              <a:cubicBezTo>
                                <a:pt x="1123156" y="467125"/>
                                <a:pt x="887994" y="461336"/>
                                <a:pt x="657402" y="446789"/>
                              </a:cubicBezTo>
                              <a:cubicBezTo>
                                <a:pt x="426810" y="432242"/>
                                <a:pt x="191177" y="429264"/>
                                <a:pt x="0" y="446789"/>
                              </a:cubicBezTo>
                              <a:cubicBezTo>
                                <a:pt x="-2098" y="321914"/>
                                <a:pt x="-21096" y="175596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xmlns="" id="{E8924467-3230-4D74-A75A-26A563566B8C}"/>
                </a:ext>
              </a:extLst>
            </p:cNvPr>
            <p:cNvSpPr txBox="1"/>
            <p:nvPr/>
          </p:nvSpPr>
          <p:spPr>
            <a:xfrm>
              <a:off x="6350204" y="2590772"/>
              <a:ext cx="2543749" cy="692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dirty="0">
                  <a:solidFill>
                    <a:schemeClr val="dk1"/>
                  </a:solidFill>
                  <a:latin typeface="Roboto Condensed Light"/>
                  <a:sym typeface="Roboto Condensed Light"/>
                </a:rPr>
                <a:t>Among the malignant images, how many have been flagged correctly ?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xmlns="" id="{7CED822C-3154-4B97-A432-21813C74C9A4}"/>
                </a:ext>
              </a:extLst>
            </p:cNvPr>
            <p:cNvSpPr txBox="1"/>
            <p:nvPr/>
          </p:nvSpPr>
          <p:spPr>
            <a:xfrm>
              <a:off x="6350204" y="3436514"/>
              <a:ext cx="2543749" cy="692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dirty="0">
                  <a:solidFill>
                    <a:schemeClr val="bg2">
                      <a:lumMod val="75000"/>
                    </a:schemeClr>
                  </a:solidFill>
                  <a:latin typeface="Roboto Condensed Light"/>
                </a:rPr>
                <a:t>Minimizing the </a:t>
              </a:r>
              <a:r>
                <a:rPr lang="en-US" sz="1300" b="1" dirty="0">
                  <a:solidFill>
                    <a:schemeClr val="bg2">
                      <a:lumMod val="75000"/>
                    </a:schemeClr>
                  </a:solidFill>
                  <a:latin typeface="Roboto Condensed Light"/>
                </a:rPr>
                <a:t>undetected malignant</a:t>
              </a:r>
            </a:p>
            <a:p>
              <a:pPr algn="ctr"/>
              <a:endParaRPr lang="en-US" sz="1300" dirty="0">
                <a:solidFill>
                  <a:schemeClr val="bg2">
                    <a:lumMod val="75000"/>
                  </a:schemeClr>
                </a:solidFill>
                <a:latin typeface="Roboto Condensed Light"/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A10EE7F1-0FE6-4E7E-9863-D8152FF5A73D}"/>
              </a:ext>
            </a:extLst>
          </p:cNvPr>
          <p:cNvGrpSpPr/>
          <p:nvPr/>
        </p:nvGrpSpPr>
        <p:grpSpPr>
          <a:xfrm>
            <a:off x="327587" y="1950746"/>
            <a:ext cx="2520001" cy="1873958"/>
            <a:chOff x="4870444" y="1667760"/>
            <a:chExt cx="2520001" cy="187395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xmlns="" id="{8AEAA5B7-FE72-4859-8708-130003D134DC}"/>
                    </a:ext>
                  </a:extLst>
                </p:cNvPr>
                <p:cNvSpPr txBox="1"/>
                <p:nvPr/>
              </p:nvSpPr>
              <p:spPr>
                <a:xfrm>
                  <a:off x="4870445" y="1667760"/>
                  <a:ext cx="2520000" cy="540000"/>
                </a:xfrm>
                <a:prstGeom prst="rect">
                  <a:avLst/>
                </a:prstGeom>
                <a:noFill/>
                <a:ln w="19050">
                  <a:solidFill>
                    <a:schemeClr val="bg2"/>
                  </a:solidFill>
                  <a:extLst>
                    <a:ext uri="{C807C97D-BFC1-408E-A445-0C87EB9F89A2}">
                      <ask:lineSketchStyleProps xmlns:ask="http://schemas.microsoft.com/office/drawing/2018/sketchyshapes" xmlns="" sd="1725446443">
                        <a:custGeom>
                          <a:avLst/>
                          <a:gdLst>
                            <a:gd name="connsiteX0" fmla="*/ 0 w 3521798"/>
                            <a:gd name="connsiteY0" fmla="*/ 0 h 446789"/>
                            <a:gd name="connsiteX1" fmla="*/ 657402 w 3521798"/>
                            <a:gd name="connsiteY1" fmla="*/ 0 h 446789"/>
                            <a:gd name="connsiteX2" fmla="*/ 1314805 w 3521798"/>
                            <a:gd name="connsiteY2" fmla="*/ 0 h 446789"/>
                            <a:gd name="connsiteX3" fmla="*/ 1796117 w 3521798"/>
                            <a:gd name="connsiteY3" fmla="*/ 0 h 446789"/>
                            <a:gd name="connsiteX4" fmla="*/ 2453519 w 3521798"/>
                            <a:gd name="connsiteY4" fmla="*/ 0 h 446789"/>
                            <a:gd name="connsiteX5" fmla="*/ 2970050 w 3521798"/>
                            <a:gd name="connsiteY5" fmla="*/ 0 h 446789"/>
                            <a:gd name="connsiteX6" fmla="*/ 3521798 w 3521798"/>
                            <a:gd name="connsiteY6" fmla="*/ 0 h 446789"/>
                            <a:gd name="connsiteX7" fmla="*/ 3521798 w 3521798"/>
                            <a:gd name="connsiteY7" fmla="*/ 446789 h 446789"/>
                            <a:gd name="connsiteX8" fmla="*/ 2899614 w 3521798"/>
                            <a:gd name="connsiteY8" fmla="*/ 446789 h 446789"/>
                            <a:gd name="connsiteX9" fmla="*/ 2312647 w 3521798"/>
                            <a:gd name="connsiteY9" fmla="*/ 446789 h 446789"/>
                            <a:gd name="connsiteX10" fmla="*/ 1725681 w 3521798"/>
                            <a:gd name="connsiteY10" fmla="*/ 446789 h 446789"/>
                            <a:gd name="connsiteX11" fmla="*/ 1244369 w 3521798"/>
                            <a:gd name="connsiteY11" fmla="*/ 446789 h 446789"/>
                            <a:gd name="connsiteX12" fmla="*/ 657402 w 3521798"/>
                            <a:gd name="connsiteY12" fmla="*/ 446789 h 446789"/>
                            <a:gd name="connsiteX13" fmla="*/ 0 w 3521798"/>
                            <a:gd name="connsiteY13" fmla="*/ 446789 h 446789"/>
                            <a:gd name="connsiteX14" fmla="*/ 0 w 3521798"/>
                            <a:gd name="connsiteY14" fmla="*/ 0 h 44678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3521798" h="446789" extrusionOk="0">
                              <a:moveTo>
                                <a:pt x="0" y="0"/>
                              </a:moveTo>
                              <a:cubicBezTo>
                                <a:pt x="314016" y="-5630"/>
                                <a:pt x="424490" y="7961"/>
                                <a:pt x="657402" y="0"/>
                              </a:cubicBezTo>
                              <a:cubicBezTo>
                                <a:pt x="890314" y="-7961"/>
                                <a:pt x="1016111" y="29254"/>
                                <a:pt x="1314805" y="0"/>
                              </a:cubicBezTo>
                              <a:cubicBezTo>
                                <a:pt x="1613499" y="-29254"/>
                                <a:pt x="1630452" y="9576"/>
                                <a:pt x="1796117" y="0"/>
                              </a:cubicBezTo>
                              <a:cubicBezTo>
                                <a:pt x="1961782" y="-9576"/>
                                <a:pt x="2266131" y="24136"/>
                                <a:pt x="2453519" y="0"/>
                              </a:cubicBezTo>
                              <a:cubicBezTo>
                                <a:pt x="2640907" y="-24136"/>
                                <a:pt x="2860983" y="1920"/>
                                <a:pt x="2970050" y="0"/>
                              </a:cubicBezTo>
                              <a:cubicBezTo>
                                <a:pt x="3079117" y="-1920"/>
                                <a:pt x="3337895" y="-14585"/>
                                <a:pt x="3521798" y="0"/>
                              </a:cubicBezTo>
                              <a:cubicBezTo>
                                <a:pt x="3533249" y="172080"/>
                                <a:pt x="3518062" y="266370"/>
                                <a:pt x="3521798" y="446789"/>
                              </a:cubicBezTo>
                              <a:cubicBezTo>
                                <a:pt x="3277118" y="458557"/>
                                <a:pt x="3160818" y="460083"/>
                                <a:pt x="2899614" y="446789"/>
                              </a:cubicBezTo>
                              <a:cubicBezTo>
                                <a:pt x="2638410" y="433495"/>
                                <a:pt x="2488058" y="420903"/>
                                <a:pt x="2312647" y="446789"/>
                              </a:cubicBezTo>
                              <a:cubicBezTo>
                                <a:pt x="2137236" y="472675"/>
                                <a:pt x="1931484" y="424774"/>
                                <a:pt x="1725681" y="446789"/>
                              </a:cubicBezTo>
                              <a:cubicBezTo>
                                <a:pt x="1519878" y="468804"/>
                                <a:pt x="1365582" y="426453"/>
                                <a:pt x="1244369" y="446789"/>
                              </a:cubicBezTo>
                              <a:cubicBezTo>
                                <a:pt x="1123156" y="467125"/>
                                <a:pt x="887994" y="461336"/>
                                <a:pt x="657402" y="446789"/>
                              </a:cubicBezTo>
                              <a:cubicBezTo>
                                <a:pt x="426810" y="432242"/>
                                <a:pt x="191177" y="429264"/>
                                <a:pt x="0" y="446789"/>
                              </a:cubicBezTo>
                              <a:cubicBezTo>
                                <a:pt x="-2098" y="321914"/>
                                <a:pt x="-21096" y="175596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txBody>
                <a:bodyPr wrap="none" lIns="0" tIns="0" rIns="0" bIns="0" rtlCol="0" anchor="ctr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>
                    <a:defRPr i="1">
                      <a:latin typeface="Cambria Math" panose="02040503050406030204" pitchFamily="18" charset="0"/>
                    </a:defRPr>
                  </a:lvl1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𝐴𝑐𝑐𝑢𝑟𝑎𝑐𝑦</m:t>
                        </m:r>
                        <m:r>
                          <a:rPr lang="en-US" smtClean="0">
                            <a:latin typeface="Cambria Math" charset="0"/>
                          </a:rPr>
                          <m:t>= </m:t>
                        </m:r>
                        <m:f>
                          <m:f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𝑇𝑃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𝑇𝑁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𝑇𝑜𝑡𝑎𝑙</m:t>
                            </m:r>
                          </m:den>
                        </m:f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8AEAA5B7-FE72-4859-8708-130003D134D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70445" y="1667760"/>
                  <a:ext cx="2520000" cy="540000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 w="19050">
                  <a:solidFill>
                    <a:schemeClr val="bg2"/>
                  </a:solidFill>
                  <a:extLst>
                    <a:ext uri="{C807C97D-BFC1-408E-A445-0C87EB9F89A2}">
                      <ask:lineSketchStyleProps xmlns:ask="http://schemas.microsoft.com/office/drawing/2018/sketchyshapes" sd="1725446443">
                        <a:custGeom>
                          <a:avLst/>
                          <a:gdLst>
                            <a:gd name="connsiteX0" fmla="*/ 0 w 3521798"/>
                            <a:gd name="connsiteY0" fmla="*/ 0 h 446789"/>
                            <a:gd name="connsiteX1" fmla="*/ 657402 w 3521798"/>
                            <a:gd name="connsiteY1" fmla="*/ 0 h 446789"/>
                            <a:gd name="connsiteX2" fmla="*/ 1314805 w 3521798"/>
                            <a:gd name="connsiteY2" fmla="*/ 0 h 446789"/>
                            <a:gd name="connsiteX3" fmla="*/ 1796117 w 3521798"/>
                            <a:gd name="connsiteY3" fmla="*/ 0 h 446789"/>
                            <a:gd name="connsiteX4" fmla="*/ 2453519 w 3521798"/>
                            <a:gd name="connsiteY4" fmla="*/ 0 h 446789"/>
                            <a:gd name="connsiteX5" fmla="*/ 2970050 w 3521798"/>
                            <a:gd name="connsiteY5" fmla="*/ 0 h 446789"/>
                            <a:gd name="connsiteX6" fmla="*/ 3521798 w 3521798"/>
                            <a:gd name="connsiteY6" fmla="*/ 0 h 446789"/>
                            <a:gd name="connsiteX7" fmla="*/ 3521798 w 3521798"/>
                            <a:gd name="connsiteY7" fmla="*/ 446789 h 446789"/>
                            <a:gd name="connsiteX8" fmla="*/ 2899614 w 3521798"/>
                            <a:gd name="connsiteY8" fmla="*/ 446789 h 446789"/>
                            <a:gd name="connsiteX9" fmla="*/ 2312647 w 3521798"/>
                            <a:gd name="connsiteY9" fmla="*/ 446789 h 446789"/>
                            <a:gd name="connsiteX10" fmla="*/ 1725681 w 3521798"/>
                            <a:gd name="connsiteY10" fmla="*/ 446789 h 446789"/>
                            <a:gd name="connsiteX11" fmla="*/ 1244369 w 3521798"/>
                            <a:gd name="connsiteY11" fmla="*/ 446789 h 446789"/>
                            <a:gd name="connsiteX12" fmla="*/ 657402 w 3521798"/>
                            <a:gd name="connsiteY12" fmla="*/ 446789 h 446789"/>
                            <a:gd name="connsiteX13" fmla="*/ 0 w 3521798"/>
                            <a:gd name="connsiteY13" fmla="*/ 446789 h 446789"/>
                            <a:gd name="connsiteX14" fmla="*/ 0 w 3521798"/>
                            <a:gd name="connsiteY14" fmla="*/ 0 h 44678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3521798" h="446789" extrusionOk="0">
                              <a:moveTo>
                                <a:pt x="0" y="0"/>
                              </a:moveTo>
                              <a:cubicBezTo>
                                <a:pt x="314016" y="-5630"/>
                                <a:pt x="424490" y="7961"/>
                                <a:pt x="657402" y="0"/>
                              </a:cubicBezTo>
                              <a:cubicBezTo>
                                <a:pt x="890314" y="-7961"/>
                                <a:pt x="1016111" y="29254"/>
                                <a:pt x="1314805" y="0"/>
                              </a:cubicBezTo>
                              <a:cubicBezTo>
                                <a:pt x="1613499" y="-29254"/>
                                <a:pt x="1630452" y="9576"/>
                                <a:pt x="1796117" y="0"/>
                              </a:cubicBezTo>
                              <a:cubicBezTo>
                                <a:pt x="1961782" y="-9576"/>
                                <a:pt x="2266131" y="24136"/>
                                <a:pt x="2453519" y="0"/>
                              </a:cubicBezTo>
                              <a:cubicBezTo>
                                <a:pt x="2640907" y="-24136"/>
                                <a:pt x="2860983" y="1920"/>
                                <a:pt x="2970050" y="0"/>
                              </a:cubicBezTo>
                              <a:cubicBezTo>
                                <a:pt x="3079117" y="-1920"/>
                                <a:pt x="3337895" y="-14585"/>
                                <a:pt x="3521798" y="0"/>
                              </a:cubicBezTo>
                              <a:cubicBezTo>
                                <a:pt x="3533249" y="172080"/>
                                <a:pt x="3518062" y="266370"/>
                                <a:pt x="3521798" y="446789"/>
                              </a:cubicBezTo>
                              <a:cubicBezTo>
                                <a:pt x="3277118" y="458557"/>
                                <a:pt x="3160818" y="460083"/>
                                <a:pt x="2899614" y="446789"/>
                              </a:cubicBezTo>
                              <a:cubicBezTo>
                                <a:pt x="2638410" y="433495"/>
                                <a:pt x="2488058" y="420903"/>
                                <a:pt x="2312647" y="446789"/>
                              </a:cubicBezTo>
                              <a:cubicBezTo>
                                <a:pt x="2137236" y="472675"/>
                                <a:pt x="1931484" y="424774"/>
                                <a:pt x="1725681" y="446789"/>
                              </a:cubicBezTo>
                              <a:cubicBezTo>
                                <a:pt x="1519878" y="468804"/>
                                <a:pt x="1365582" y="426453"/>
                                <a:pt x="1244369" y="446789"/>
                              </a:cubicBezTo>
                              <a:cubicBezTo>
                                <a:pt x="1123156" y="467125"/>
                                <a:pt x="887994" y="461336"/>
                                <a:pt x="657402" y="446789"/>
                              </a:cubicBezTo>
                              <a:cubicBezTo>
                                <a:pt x="426810" y="432242"/>
                                <a:pt x="191177" y="429264"/>
                                <a:pt x="0" y="446789"/>
                              </a:cubicBezTo>
                              <a:cubicBezTo>
                                <a:pt x="-2098" y="321914"/>
                                <a:pt x="-21096" y="175596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xmlns="" id="{4A0EEC28-58BE-48A9-979B-9FCBEAC25309}"/>
                </a:ext>
              </a:extLst>
            </p:cNvPr>
            <p:cNvSpPr txBox="1"/>
            <p:nvPr/>
          </p:nvSpPr>
          <p:spPr>
            <a:xfrm>
              <a:off x="4870444" y="2403589"/>
              <a:ext cx="2520001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dirty="0">
                  <a:solidFill>
                    <a:schemeClr val="dk1"/>
                  </a:solidFill>
                  <a:latin typeface="Roboto Condensed Light"/>
                </a:rPr>
                <a:t>How accurate are the labels ?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C61E2AAE-9CF5-4DB8-9934-F10BFEDEB0E6}"/>
                </a:ext>
              </a:extLst>
            </p:cNvPr>
            <p:cNvSpPr txBox="1"/>
            <p:nvPr/>
          </p:nvSpPr>
          <p:spPr>
            <a:xfrm>
              <a:off x="4870446" y="3249330"/>
              <a:ext cx="2519999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dirty="0">
                  <a:solidFill>
                    <a:schemeClr val="bg2">
                      <a:lumMod val="75000"/>
                    </a:schemeClr>
                  </a:solidFill>
                  <a:latin typeface="Roboto Condensed Light"/>
                </a:rPr>
                <a:t>Minimizing the </a:t>
              </a:r>
              <a:r>
                <a:rPr lang="en-US" sz="1300" b="1" dirty="0">
                  <a:solidFill>
                    <a:schemeClr val="bg2">
                      <a:lumMod val="75000"/>
                    </a:schemeClr>
                  </a:solidFill>
                  <a:latin typeface="Roboto Condensed Light"/>
                </a:rPr>
                <a:t>wrong labels</a:t>
              </a:r>
            </a:p>
          </p:txBody>
        </p:sp>
      </p:grpSp>
      <p:sp>
        <p:nvSpPr>
          <p:cNvPr id="62" name="Sous-titre 3">
            <a:extLst>
              <a:ext uri="{FF2B5EF4-FFF2-40B4-BE49-F238E27FC236}">
                <a16:creationId xmlns:a16="http://schemas.microsoft.com/office/drawing/2014/main" xmlns="" id="{7A6922F2-9F76-4930-BD0B-8FCFCF8701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7168" y="967192"/>
            <a:ext cx="8415137" cy="692497"/>
          </a:xfrm>
        </p:spPr>
        <p:txBody>
          <a:bodyPr/>
          <a:lstStyle/>
          <a:p>
            <a:pPr algn="ctr"/>
            <a:r>
              <a:rPr lang="en-US" sz="2000" dirty="0">
                <a:latin typeface="Exo 2"/>
                <a:sym typeface="Exo 2"/>
              </a:rPr>
              <a:t>What is the most relevant metric for our use case </a:t>
            </a:r>
            <a:r>
              <a:rPr lang="en-US" sz="2000" dirty="0">
                <a:latin typeface="Exo 2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29831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46630" y="1188375"/>
            <a:ext cx="26308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 err="1" smtClean="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Principles</a:t>
            </a:r>
            <a:r>
              <a:rPr lang="fr-FR" sz="2000" b="1" dirty="0" smtClean="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 &amp; structure</a:t>
            </a:r>
            <a:endParaRPr lang="en-US" dirty="0"/>
          </a:p>
        </p:txBody>
      </p:sp>
      <p:sp>
        <p:nvSpPr>
          <p:cNvPr id="26" name="Google Shape;721;p55"/>
          <p:cNvSpPr/>
          <p:nvPr/>
        </p:nvSpPr>
        <p:spPr>
          <a:xfrm>
            <a:off x="284513" y="1210205"/>
            <a:ext cx="345741" cy="356450"/>
          </a:xfrm>
          <a:custGeom>
            <a:avLst/>
            <a:gdLst/>
            <a:ahLst/>
            <a:cxnLst/>
            <a:rect l="l" t="t" r="r" b="b"/>
            <a:pathLst>
              <a:path w="1307" h="1306" extrusionOk="0">
                <a:moveTo>
                  <a:pt x="657" y="0"/>
                </a:moveTo>
                <a:cubicBezTo>
                  <a:pt x="297" y="0"/>
                  <a:pt x="1" y="296"/>
                  <a:pt x="1" y="657"/>
                </a:cubicBezTo>
                <a:cubicBezTo>
                  <a:pt x="1" y="1017"/>
                  <a:pt x="297" y="1306"/>
                  <a:pt x="657" y="1306"/>
                </a:cubicBezTo>
                <a:cubicBezTo>
                  <a:pt x="1018" y="1306"/>
                  <a:pt x="1306" y="1017"/>
                  <a:pt x="1306" y="657"/>
                </a:cubicBezTo>
                <a:cubicBezTo>
                  <a:pt x="1306" y="296"/>
                  <a:pt x="1018" y="0"/>
                  <a:pt x="657" y="0"/>
                </a:cubicBez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966904" y="2094515"/>
            <a:ext cx="4445531" cy="1486093"/>
          </a:xfrm>
          <a:prstGeom prst="rect">
            <a:avLst/>
          </a:prstGeom>
          <a:ln cap="rnd">
            <a:solidFill>
              <a:schemeClr val="accent3"/>
            </a:solidFill>
            <a:prstDash val="sysDot"/>
          </a:ln>
        </p:spPr>
      </p:pic>
      <p:sp>
        <p:nvSpPr>
          <p:cNvPr id="10" name="Rectangle 9"/>
          <p:cNvSpPr/>
          <p:nvPr/>
        </p:nvSpPr>
        <p:spPr>
          <a:xfrm>
            <a:off x="649774" y="1721781"/>
            <a:ext cx="5255407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u="sng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Application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: for a given </a:t>
            </a: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image, 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find object name in the image </a:t>
            </a:r>
            <a:endParaRPr lang="en-US" dirty="0" smtClean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endParaRPr lang="en-US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u="sng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Input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: image of size</a:t>
            </a:r>
            <a:r>
              <a:rPr lang="en-US" b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224*224*3 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(RGB </a:t>
            </a: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image)</a:t>
            </a:r>
          </a:p>
          <a:p>
            <a:endParaRPr lang="en-US" dirty="0" smtClean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u="sng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Trained model </a:t>
            </a:r>
            <a:r>
              <a:rPr lang="en-US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size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: </a:t>
            </a: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528MB</a:t>
            </a:r>
          </a:p>
          <a:p>
            <a:endParaRPr lang="en-US" dirty="0" smtClean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u="sng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Architecture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: </a:t>
            </a: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16 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layers </a:t>
            </a:r>
          </a:p>
          <a:p>
            <a:r>
              <a:rPr lang="en-US" i="1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Convolution </a:t>
            </a:r>
            <a:r>
              <a:rPr lang="en-US" i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layers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(used only 3*3 size) </a:t>
            </a:r>
            <a:endParaRPr lang="en-US" dirty="0" smtClean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r>
              <a:rPr lang="en-US" i="1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Max </a:t>
            </a:r>
            <a:r>
              <a:rPr lang="en-US" i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pooling layers 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(used only 2*2 </a:t>
            </a: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size)</a:t>
            </a:r>
          </a:p>
          <a:p>
            <a:r>
              <a:rPr lang="en-US" i="1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Fully </a:t>
            </a:r>
            <a:r>
              <a:rPr lang="en-US" i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connected layers at end </a:t>
            </a:r>
            <a:endParaRPr lang="en-US" i="1" dirty="0" smtClean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endParaRPr lang="en-US" i="1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Easy to use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: Structure and weights of the trained network </a:t>
            </a:r>
            <a:r>
              <a:rPr lang="en-US" b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freely available online </a:t>
            </a:r>
          </a:p>
          <a:p>
            <a:endParaRPr lang="en-US" i="1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4" name="Title 1"/>
          <p:cNvSpPr txBox="1">
            <a:spLocks/>
          </p:cNvSpPr>
          <p:nvPr/>
        </p:nvSpPr>
        <p:spPr>
          <a:xfrm>
            <a:off x="1389413" y="58569"/>
            <a:ext cx="6935189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 dirty="0" smtClean="0"/>
              <a:t>VGG network: a deep convolutional network </a:t>
            </a:r>
            <a:br>
              <a:rPr lang="en-US" dirty="0" smtClean="0"/>
            </a:br>
            <a:r>
              <a:rPr lang="en-US" dirty="0" smtClean="0"/>
              <a:t>for image classification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192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46630" y="1188375"/>
            <a:ext cx="333777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 smtClean="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Performances on </a:t>
            </a:r>
            <a:r>
              <a:rPr lang="fr-FR" sz="2000" b="1" dirty="0" err="1" smtClean="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our</a:t>
            </a:r>
            <a:r>
              <a:rPr lang="fr-FR" sz="2000" b="1" dirty="0" smtClean="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fr-FR" sz="2000" b="1" dirty="0" err="1" smtClean="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dataset</a:t>
            </a:r>
            <a:endParaRPr lang="en-US" dirty="0"/>
          </a:p>
        </p:txBody>
      </p:sp>
      <p:sp>
        <p:nvSpPr>
          <p:cNvPr id="26" name="Google Shape;721;p55"/>
          <p:cNvSpPr/>
          <p:nvPr/>
        </p:nvSpPr>
        <p:spPr>
          <a:xfrm>
            <a:off x="284513" y="1210205"/>
            <a:ext cx="345741" cy="356450"/>
          </a:xfrm>
          <a:custGeom>
            <a:avLst/>
            <a:gdLst/>
            <a:ahLst/>
            <a:cxnLst/>
            <a:rect l="l" t="t" r="r" b="b"/>
            <a:pathLst>
              <a:path w="1307" h="1306" extrusionOk="0">
                <a:moveTo>
                  <a:pt x="657" y="0"/>
                </a:moveTo>
                <a:cubicBezTo>
                  <a:pt x="297" y="0"/>
                  <a:pt x="1" y="296"/>
                  <a:pt x="1" y="657"/>
                </a:cubicBezTo>
                <a:cubicBezTo>
                  <a:pt x="1" y="1017"/>
                  <a:pt x="297" y="1306"/>
                  <a:pt x="657" y="1306"/>
                </a:cubicBezTo>
                <a:cubicBezTo>
                  <a:pt x="1018" y="1306"/>
                  <a:pt x="1306" y="1017"/>
                  <a:pt x="1306" y="657"/>
                </a:cubicBezTo>
                <a:cubicBezTo>
                  <a:pt x="1306" y="296"/>
                  <a:pt x="1018" y="0"/>
                  <a:pt x="657" y="0"/>
                </a:cubicBez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318" y="1927039"/>
            <a:ext cx="4008169" cy="3006127"/>
          </a:xfrm>
          <a:prstGeom prst="rect">
            <a:avLst/>
          </a:prstGeom>
          <a:ln cap="rnd">
            <a:solidFill>
              <a:schemeClr val="accent3"/>
            </a:solidFill>
            <a:prstDash val="sysDot"/>
          </a:ln>
        </p:spPr>
      </p:pic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5265420"/>
              </p:ext>
            </p:extLst>
          </p:nvPr>
        </p:nvGraphicFramePr>
        <p:xfrm>
          <a:off x="6202694" y="2085979"/>
          <a:ext cx="1952914" cy="2627964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976457"/>
                <a:gridCol w="976457"/>
              </a:tblGrid>
              <a:tr h="656991">
                <a:tc>
                  <a:txBody>
                    <a:bodyPr/>
                    <a:lstStyle/>
                    <a:p>
                      <a:pPr algn="l"/>
                      <a:r>
                        <a:rPr lang="en-US" b="0" dirty="0" smtClean="0"/>
                        <a:t>Loss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 smtClean="0"/>
                        <a:t>0.0159</a:t>
                      </a:r>
                      <a:endParaRPr lang="en-US" b="0" dirty="0"/>
                    </a:p>
                  </a:txBody>
                  <a:tcPr/>
                </a:tc>
              </a:tr>
              <a:tr h="656991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Accuracy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0.7936</a:t>
                      </a:r>
                      <a:endParaRPr lang="en-US" dirty="0"/>
                    </a:p>
                  </a:txBody>
                  <a:tcPr/>
                </a:tc>
              </a:tr>
              <a:tr h="656991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Precision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0.8011</a:t>
                      </a:r>
                      <a:endParaRPr lang="en-US" dirty="0"/>
                    </a:p>
                  </a:txBody>
                  <a:tcPr/>
                </a:tc>
              </a:tr>
              <a:tr h="656991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Recall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0.7194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3" name="Rectangle 12"/>
          <p:cNvSpPr/>
          <p:nvPr/>
        </p:nvSpPr>
        <p:spPr>
          <a:xfrm>
            <a:off x="2115195" y="1588485"/>
            <a:ext cx="267056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u="sng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Performances </a:t>
            </a:r>
            <a:r>
              <a:rPr lang="en-US" sz="1600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on </a:t>
            </a:r>
            <a:r>
              <a:rPr lang="en-US" sz="1600" b="1" u="sng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train</a:t>
            </a:r>
            <a:r>
              <a:rPr lang="en-US" sz="1600" u="sng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set </a:t>
            </a:r>
            <a:endParaRPr lang="en-US" sz="1600" u="sng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5566115" y="1588485"/>
            <a:ext cx="31323" cy="3245696"/>
          </a:xfrm>
          <a:prstGeom prst="line">
            <a:avLst/>
          </a:prstGeom>
          <a:ln cap="rnd">
            <a:solidFill>
              <a:schemeClr val="accent3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6080914" y="1588485"/>
            <a:ext cx="267056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u="sng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Performances </a:t>
            </a:r>
            <a:r>
              <a:rPr lang="en-US" sz="1600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on </a:t>
            </a:r>
            <a:r>
              <a:rPr lang="en-US" sz="1600" b="1" u="sng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test</a:t>
            </a:r>
            <a:r>
              <a:rPr lang="en-US" sz="1600" u="sng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set </a:t>
            </a:r>
            <a:endParaRPr lang="en-US" sz="1600" u="sng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2" name="Title 1"/>
          <p:cNvSpPr>
            <a:spLocks noGrp="1"/>
          </p:cNvSpPr>
          <p:nvPr>
            <p:ph type="ctrTitle"/>
          </p:nvPr>
        </p:nvSpPr>
        <p:spPr>
          <a:xfrm>
            <a:off x="1389413" y="58569"/>
            <a:ext cx="6935189" cy="946200"/>
          </a:xfrm>
        </p:spPr>
        <p:txBody>
          <a:bodyPr/>
          <a:lstStyle/>
          <a:p>
            <a:r>
              <a:rPr lang="en-US" dirty="0" smtClean="0"/>
              <a:t>VGG network: a deep convolutional network </a:t>
            </a:r>
            <a:br>
              <a:rPr lang="en-US" dirty="0" smtClean="0"/>
            </a:br>
            <a:r>
              <a:rPr lang="en-US" dirty="0" smtClean="0"/>
              <a:t>for image classification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504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One constraint: deploying at large scale  </a:t>
            </a:r>
            <a:endParaRPr dirty="0"/>
          </a:p>
        </p:txBody>
      </p:sp>
      <p:sp>
        <p:nvSpPr>
          <p:cNvPr id="176" name="Google Shape;176;p31"/>
          <p:cNvSpPr txBox="1">
            <a:spLocks noGrp="1"/>
          </p:cNvSpPr>
          <p:nvPr>
            <p:ph type="title" idx="2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77" name="Google Shape;177;p31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71679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9414" y="58569"/>
            <a:ext cx="6662056" cy="946200"/>
          </a:xfrm>
        </p:spPr>
        <p:txBody>
          <a:bodyPr/>
          <a:lstStyle/>
          <a:p>
            <a:r>
              <a:rPr lang="en-US" dirty="0" smtClean="0"/>
              <a:t>Internet connection</a:t>
            </a:r>
            <a:r>
              <a:rPr lang="en-US" smtClean="0"/>
              <a:t>: </a:t>
            </a:r>
            <a:br>
              <a:rPr lang="en-US" smtClean="0"/>
            </a:br>
            <a:r>
              <a:rPr lang="en-US" smtClean="0"/>
              <a:t>a </a:t>
            </a:r>
            <a:r>
              <a:rPr lang="en-US" dirty="0" smtClean="0"/>
              <a:t>production constraint to deploy VGG network</a:t>
            </a:r>
            <a:endParaRPr lang="en-US" dirty="0"/>
          </a:p>
        </p:txBody>
      </p:sp>
      <p:sp>
        <p:nvSpPr>
          <p:cNvPr id="324" name="Rectangle 323"/>
          <p:cNvSpPr/>
          <p:nvPr/>
        </p:nvSpPr>
        <p:spPr>
          <a:xfrm>
            <a:off x="518027" y="1582639"/>
            <a:ext cx="153768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u="sng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VGG network</a:t>
            </a:r>
            <a:r>
              <a:rPr lang="en-US" u="sng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: </a:t>
            </a:r>
          </a:p>
          <a:p>
            <a:pPr algn="ctr"/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 </a:t>
            </a:r>
            <a:r>
              <a:rPr lang="en-US" b="1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sophisticated</a:t>
            </a: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model that can</a:t>
            </a:r>
            <a:endParaRPr lang="en-US" dirty="0"/>
          </a:p>
        </p:txBody>
      </p:sp>
      <p:sp>
        <p:nvSpPr>
          <p:cNvPr id="327" name="Rectangle 326"/>
          <p:cNvSpPr/>
          <p:nvPr/>
        </p:nvSpPr>
        <p:spPr>
          <a:xfrm>
            <a:off x="2559631" y="1383638"/>
            <a:ext cx="224993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</a:t>
            </a:r>
            <a:r>
              <a:rPr lang="en-US" b="1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erform complex task</a:t>
            </a: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endParaRPr lang="en-US" dirty="0"/>
          </a:p>
        </p:txBody>
      </p:sp>
      <p:sp>
        <p:nvSpPr>
          <p:cNvPr id="328" name="Rectangle 327"/>
          <p:cNvSpPr/>
          <p:nvPr/>
        </p:nvSpPr>
        <p:spPr>
          <a:xfrm>
            <a:off x="2512288" y="2070284"/>
            <a:ext cx="238048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be </a:t>
            </a:r>
            <a:r>
              <a:rPr lang="en-US" b="1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deployed to the cloud </a:t>
            </a: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and call whenever we need its service</a:t>
            </a:r>
            <a:endParaRPr lang="en-US" dirty="0"/>
          </a:p>
        </p:txBody>
      </p:sp>
      <p:grpSp>
        <p:nvGrpSpPr>
          <p:cNvPr id="330" name="Google Shape;884;p55"/>
          <p:cNvGrpSpPr/>
          <p:nvPr/>
        </p:nvGrpSpPr>
        <p:grpSpPr>
          <a:xfrm rot="2864389">
            <a:off x="2027594" y="2080719"/>
            <a:ext cx="444810" cy="304612"/>
            <a:chOff x="4920150" y="1977875"/>
            <a:chExt cx="68525" cy="33800"/>
          </a:xfrm>
        </p:grpSpPr>
        <p:sp>
          <p:nvSpPr>
            <p:cNvPr id="331" name="Google Shape;885;p55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886;p55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887;p55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" name="Google Shape;884;p55"/>
          <p:cNvGrpSpPr/>
          <p:nvPr/>
        </p:nvGrpSpPr>
        <p:grpSpPr>
          <a:xfrm rot="19432572">
            <a:off x="2049206" y="1609061"/>
            <a:ext cx="444810" cy="304612"/>
            <a:chOff x="4920150" y="1977875"/>
            <a:chExt cx="68525" cy="33800"/>
          </a:xfrm>
        </p:grpSpPr>
        <p:sp>
          <p:nvSpPr>
            <p:cNvPr id="336" name="Google Shape;885;p55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886;p55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887;p55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9" name="Left Brace 338"/>
          <p:cNvSpPr/>
          <p:nvPr/>
        </p:nvSpPr>
        <p:spPr>
          <a:xfrm rot="10800000">
            <a:off x="4999512" y="1507227"/>
            <a:ext cx="320633" cy="1193161"/>
          </a:xfrm>
          <a:prstGeom prst="leftBrac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Rectangle 340"/>
          <p:cNvSpPr/>
          <p:nvPr/>
        </p:nvSpPr>
        <p:spPr>
          <a:xfrm>
            <a:off x="5456896" y="1582639"/>
            <a:ext cx="110624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 </a:t>
            </a:r>
            <a:r>
              <a:rPr lang="en-US" b="1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reliable internet connection </a:t>
            </a:r>
          </a:p>
          <a:p>
            <a:pPr algn="ctr"/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is required</a:t>
            </a:r>
          </a:p>
        </p:txBody>
      </p:sp>
      <p:sp>
        <p:nvSpPr>
          <p:cNvPr id="342" name="Rectangle 341"/>
          <p:cNvSpPr/>
          <p:nvPr/>
        </p:nvSpPr>
        <p:spPr>
          <a:xfrm>
            <a:off x="6914933" y="1715115"/>
            <a:ext cx="207468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Internet connection becomes a </a:t>
            </a:r>
            <a:r>
              <a:rPr lang="en-US" b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production constraint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!</a:t>
            </a:r>
          </a:p>
        </p:txBody>
      </p:sp>
      <p:sp>
        <p:nvSpPr>
          <p:cNvPr id="343" name="Google Shape;920;p55"/>
          <p:cNvSpPr/>
          <p:nvPr/>
        </p:nvSpPr>
        <p:spPr>
          <a:xfrm>
            <a:off x="6563144" y="1821801"/>
            <a:ext cx="237034" cy="446190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Rectangle 344"/>
          <p:cNvSpPr/>
          <p:nvPr/>
        </p:nvSpPr>
        <p:spPr>
          <a:xfrm>
            <a:off x="2512288" y="3539966"/>
            <a:ext cx="5148000" cy="432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Difficult to deploy on </a:t>
            </a:r>
            <a:r>
              <a:rPr lang="en-US" sz="1600" b="1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mobile devices </a:t>
            </a:r>
            <a:r>
              <a:rPr lang="en-US" sz="1600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for </a:t>
            </a:r>
            <a:r>
              <a:rPr lang="en-US" sz="1600" b="1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instant usage </a:t>
            </a:r>
            <a:endParaRPr lang="en-US" sz="1600" b="1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46" name="Google Shape;902;p55"/>
          <p:cNvSpPr/>
          <p:nvPr/>
        </p:nvSpPr>
        <p:spPr>
          <a:xfrm>
            <a:off x="1677450" y="3446729"/>
            <a:ext cx="756527" cy="618473"/>
          </a:xfrm>
          <a:custGeom>
            <a:avLst/>
            <a:gdLst/>
            <a:ahLst/>
            <a:cxnLst/>
            <a:rect l="l" t="t" r="r" b="b"/>
            <a:pathLst>
              <a:path w="3470" h="2972" extrusionOk="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8978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9414" y="58569"/>
            <a:ext cx="6662056" cy="946200"/>
          </a:xfrm>
        </p:spPr>
        <p:txBody>
          <a:bodyPr/>
          <a:lstStyle/>
          <a:p>
            <a:r>
              <a:rPr lang="en-US" dirty="0" smtClean="0"/>
              <a:t>Small is beautiful 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302786" y="1018080"/>
            <a:ext cx="6835311" cy="553998"/>
          </a:xfrm>
          <a:prstGeom prst="rect">
            <a:avLst/>
          </a:prstGeom>
          <a:ln cap="rnd">
            <a:solidFill>
              <a:schemeClr val="accent3"/>
            </a:solidFill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1500" i="1" u="sng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Objective</a:t>
            </a:r>
            <a:r>
              <a:rPr lang="en-US" sz="1500" i="1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: </a:t>
            </a:r>
            <a:r>
              <a:rPr lang="en-US" sz="1500" b="1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creating </a:t>
            </a:r>
            <a:r>
              <a:rPr lang="en-US" sz="1500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 </a:t>
            </a:r>
            <a:r>
              <a:rPr lang="en-US" sz="1500" b="1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small network </a:t>
            </a:r>
          </a:p>
          <a:p>
            <a:pPr algn="ctr"/>
            <a:r>
              <a:rPr lang="en-US" sz="1500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that will be able </a:t>
            </a:r>
            <a:r>
              <a:rPr lang="en-US" sz="1500" b="1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to produce </a:t>
            </a:r>
            <a:r>
              <a:rPr lang="en-US" sz="1500" b="1" u="sng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comparable results </a:t>
            </a:r>
            <a:r>
              <a:rPr lang="en-US" sz="1500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but on </a:t>
            </a:r>
            <a:r>
              <a:rPr lang="en-US" sz="1500" b="1" u="sng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mobile devices </a:t>
            </a:r>
            <a:endParaRPr lang="en-US" sz="1500" b="1" u="sng" dirty="0"/>
          </a:p>
        </p:txBody>
      </p:sp>
      <p:cxnSp>
        <p:nvCxnSpPr>
          <p:cNvPr id="60" name="Google Shape;252;p37"/>
          <p:cNvCxnSpPr/>
          <p:nvPr/>
        </p:nvCxnSpPr>
        <p:spPr>
          <a:xfrm rot="10800000">
            <a:off x="3110698" y="2338332"/>
            <a:ext cx="6033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253;p37"/>
          <p:cNvCxnSpPr/>
          <p:nvPr/>
        </p:nvCxnSpPr>
        <p:spPr>
          <a:xfrm rot="10800000">
            <a:off x="4280098" y="3364157"/>
            <a:ext cx="4863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254;p37"/>
          <p:cNvCxnSpPr/>
          <p:nvPr/>
        </p:nvCxnSpPr>
        <p:spPr>
          <a:xfrm rot="10800000">
            <a:off x="5375998" y="4389624"/>
            <a:ext cx="3768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255;p37"/>
          <p:cNvSpPr txBox="1">
            <a:spLocks/>
          </p:cNvSpPr>
          <p:nvPr/>
        </p:nvSpPr>
        <p:spPr>
          <a:xfrm>
            <a:off x="1086651" y="1973882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4000" b="1" dirty="0" smtClean="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1</a:t>
            </a:r>
            <a:endParaRPr lang="is-IS" sz="4000" dirty="0"/>
          </a:p>
        </p:txBody>
      </p:sp>
      <p:sp>
        <p:nvSpPr>
          <p:cNvPr id="64" name="Google Shape;256;p37"/>
          <p:cNvSpPr txBox="1">
            <a:spLocks/>
          </p:cNvSpPr>
          <p:nvPr/>
        </p:nvSpPr>
        <p:spPr>
          <a:xfrm>
            <a:off x="2298451" y="2974107"/>
            <a:ext cx="17637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4000" b="1" dirty="0" smtClean="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2</a:t>
            </a:r>
            <a:endParaRPr lang="is-IS" sz="4000" dirty="0"/>
          </a:p>
        </p:txBody>
      </p:sp>
      <p:sp>
        <p:nvSpPr>
          <p:cNvPr id="65" name="Google Shape;257;p37"/>
          <p:cNvSpPr txBox="1">
            <a:spLocks/>
          </p:cNvSpPr>
          <p:nvPr/>
        </p:nvSpPr>
        <p:spPr>
          <a:xfrm>
            <a:off x="3353176" y="4012382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4000" b="1" dirty="0" smtClean="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3</a:t>
            </a:r>
            <a:endParaRPr lang="en" sz="4000" dirty="0"/>
          </a:p>
        </p:txBody>
      </p:sp>
      <p:sp>
        <p:nvSpPr>
          <p:cNvPr id="66" name="Google Shape;258;p37"/>
          <p:cNvSpPr/>
          <p:nvPr/>
        </p:nvSpPr>
        <p:spPr>
          <a:xfrm>
            <a:off x="3317622" y="2105682"/>
            <a:ext cx="2030400" cy="4638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 err="1" smtClean="0">
                <a:solidFill>
                  <a:schemeClr val="bg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MobileNets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67" name="Google Shape;259;p37"/>
          <p:cNvSpPr txBox="1">
            <a:spLocks/>
          </p:cNvSpPr>
          <p:nvPr/>
        </p:nvSpPr>
        <p:spPr>
          <a:xfrm flipH="1">
            <a:off x="3481677" y="2165211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" dirty="0">
              <a:solidFill>
                <a:schemeClr val="lt1"/>
              </a:solidFill>
            </a:endParaRPr>
          </a:p>
        </p:txBody>
      </p:sp>
      <p:sp>
        <p:nvSpPr>
          <p:cNvPr id="68" name="Google Shape;260;p37"/>
          <p:cNvSpPr/>
          <p:nvPr/>
        </p:nvSpPr>
        <p:spPr>
          <a:xfrm>
            <a:off x="4491465" y="3132257"/>
            <a:ext cx="2030400" cy="4638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261;p37"/>
          <p:cNvSpPr/>
          <p:nvPr/>
        </p:nvSpPr>
        <p:spPr>
          <a:xfrm>
            <a:off x="5580342" y="4157724"/>
            <a:ext cx="2030400" cy="4638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262;p37"/>
          <p:cNvSpPr txBox="1">
            <a:spLocks/>
          </p:cNvSpPr>
          <p:nvPr/>
        </p:nvSpPr>
        <p:spPr>
          <a:xfrm flipH="1">
            <a:off x="4568051" y="3187182"/>
            <a:ext cx="1868375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algn="ctr"/>
            <a:r>
              <a:rPr lang="en-US" b="1" dirty="0" smtClean="0">
                <a:solidFill>
                  <a:schemeClr val="bg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In-house network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2" name="Google Shape;258;p37"/>
          <p:cNvSpPr/>
          <p:nvPr/>
        </p:nvSpPr>
        <p:spPr>
          <a:xfrm>
            <a:off x="5580342" y="4168498"/>
            <a:ext cx="2030400" cy="4638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 smtClean="0">
                <a:solidFill>
                  <a:schemeClr val="bg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Resnet18</a:t>
            </a:r>
            <a:endParaRPr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0586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93297" y="407671"/>
            <a:ext cx="4957405" cy="2054100"/>
          </a:xfrm>
        </p:spPr>
        <p:txBody>
          <a:bodyPr/>
          <a:lstStyle/>
          <a:p>
            <a:r>
              <a:rPr lang="en-US" sz="6000" dirty="0" err="1" smtClean="0"/>
              <a:t>MobileNet</a:t>
            </a:r>
            <a:r>
              <a:rPr lang="en-US" sz="6000" dirty="0" smtClean="0"/>
              <a:t> v2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93297" y="2376569"/>
            <a:ext cx="6188258" cy="1784400"/>
          </a:xfrm>
        </p:spPr>
        <p:txBody>
          <a:bodyPr/>
          <a:lstStyle/>
          <a:p>
            <a:pPr algn="l"/>
            <a:r>
              <a:rPr lang="en-US" sz="2000" dirty="0"/>
              <a:t>A</a:t>
            </a:r>
            <a:r>
              <a:rPr lang="en-US" sz="2000" dirty="0" smtClean="0"/>
              <a:t> </a:t>
            </a:r>
            <a:r>
              <a:rPr lang="en-US" sz="2000" b="1" dirty="0"/>
              <a:t>smaller portable </a:t>
            </a:r>
            <a:r>
              <a:rPr lang="en-US" sz="2000" dirty="0"/>
              <a:t>network for </a:t>
            </a:r>
            <a:r>
              <a:rPr lang="en-US" sz="2000" dirty="0" smtClean="0"/>
              <a:t>image classification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79785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46631" y="1188375"/>
            <a:ext cx="26308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 err="1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Principles</a:t>
            </a:r>
            <a:r>
              <a:rPr lang="fr-FR" sz="2000" b="1" dirty="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 &amp; structure</a:t>
            </a:r>
            <a:endParaRPr lang="en-US" sz="1800" dirty="0"/>
          </a:p>
        </p:txBody>
      </p:sp>
      <p:sp>
        <p:nvSpPr>
          <p:cNvPr id="26" name="Google Shape;721;p55"/>
          <p:cNvSpPr/>
          <p:nvPr/>
        </p:nvSpPr>
        <p:spPr>
          <a:xfrm>
            <a:off x="284513" y="1210206"/>
            <a:ext cx="345741" cy="356450"/>
          </a:xfrm>
          <a:custGeom>
            <a:avLst/>
            <a:gdLst/>
            <a:ahLst/>
            <a:cxnLst/>
            <a:rect l="l" t="t" r="r" b="b"/>
            <a:pathLst>
              <a:path w="1307" h="1306" extrusionOk="0">
                <a:moveTo>
                  <a:pt x="657" y="0"/>
                </a:moveTo>
                <a:cubicBezTo>
                  <a:pt x="297" y="0"/>
                  <a:pt x="1" y="296"/>
                  <a:pt x="1" y="657"/>
                </a:cubicBezTo>
                <a:cubicBezTo>
                  <a:pt x="1" y="1017"/>
                  <a:pt x="297" y="1306"/>
                  <a:pt x="657" y="1306"/>
                </a:cubicBezTo>
                <a:cubicBezTo>
                  <a:pt x="1018" y="1306"/>
                  <a:pt x="1306" y="1017"/>
                  <a:pt x="1306" y="657"/>
                </a:cubicBezTo>
                <a:cubicBezTo>
                  <a:pt x="1306" y="296"/>
                  <a:pt x="1018" y="0"/>
                  <a:pt x="657" y="0"/>
                </a:cubicBez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0" name="Rectangle 9"/>
          <p:cNvSpPr/>
          <p:nvPr/>
        </p:nvSpPr>
        <p:spPr>
          <a:xfrm>
            <a:off x="649776" y="1721782"/>
            <a:ext cx="4018142" cy="27469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43" indent="-28574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Same application, use and input as VGG</a:t>
            </a:r>
          </a:p>
          <a:p>
            <a:pPr marL="285743" indent="-285743">
              <a:lnSpc>
                <a:spcPct val="150000"/>
              </a:lnSpc>
              <a:buFont typeface="Arial" charset="0"/>
              <a:buChar char="•"/>
            </a:pPr>
            <a:r>
              <a:rPr lang="en-US" sz="1700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Trained model size</a:t>
            </a:r>
            <a:r>
              <a:rPr lang="en-US" sz="1700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: 13.4MB</a:t>
            </a:r>
          </a:p>
          <a:p>
            <a:pPr marL="285743" indent="-285743">
              <a:lnSpc>
                <a:spcPct val="150000"/>
              </a:lnSpc>
              <a:buFont typeface="Arial" charset="0"/>
              <a:buChar char="•"/>
            </a:pPr>
            <a:r>
              <a:rPr lang="en-US" sz="1700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Architecture</a:t>
            </a:r>
            <a:r>
              <a:rPr lang="en-US" sz="1700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en-US" sz="1700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Base building block using </a:t>
            </a:r>
            <a:r>
              <a:rPr lang="en-US" sz="1700" dirty="0" err="1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depthwise</a:t>
            </a:r>
            <a:r>
              <a:rPr lang="en-US" sz="1700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separable </a:t>
            </a:r>
            <a:r>
              <a:rPr lang="en-US" sz="1700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convolutions</a:t>
            </a:r>
            <a:endParaRPr lang="en-US" sz="1700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285743" indent="-285743">
              <a:lnSpc>
                <a:spcPct val="150000"/>
              </a:lnSpc>
              <a:buFont typeface="Arial" charset="0"/>
              <a:buChar char="•"/>
            </a:pPr>
            <a:endParaRPr lang="en-US" sz="1800" i="1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endParaRPr lang="en-US" sz="1800" i="1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4" name="Title 1"/>
          <p:cNvSpPr txBox="1">
            <a:spLocks/>
          </p:cNvSpPr>
          <p:nvPr/>
        </p:nvSpPr>
        <p:spPr>
          <a:xfrm>
            <a:off x="1389414" y="58569"/>
            <a:ext cx="6935189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 dirty="0" err="1"/>
              <a:t>MobileNet</a:t>
            </a:r>
            <a:r>
              <a:rPr lang="en-US" dirty="0"/>
              <a:t> v2: a smaller portable network for </a:t>
            </a:r>
            <a:r>
              <a:rPr lang="en-US" dirty="0" smtClean="0"/>
              <a:t>image classification</a:t>
            </a:r>
            <a:endParaRPr lang="en-US" dirty="0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947D2817-FA68-4537-92A2-9042A9EEC2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618" b="97623" l="702" r="96391">
                        <a14:foregroundMark x1="7519" y1="18574" x2="4010" y2="38484"/>
                        <a14:foregroundMark x1="4010" y1="38484" x2="5263" y2="59287"/>
                        <a14:foregroundMark x1="5263" y1="59287" x2="10677" y2="66419"/>
                        <a14:foregroundMark x1="10677" y1="66419" x2="16541" y2="61516"/>
                        <a14:foregroundMark x1="16541" y1="61516" x2="17193" y2="42942"/>
                        <a14:foregroundMark x1="17193" y1="42942" x2="13534" y2="26746"/>
                        <a14:foregroundMark x1="13534" y1="26746" x2="8622" y2="18722"/>
                        <a14:foregroundMark x1="8622" y1="18722" x2="8622" y2="18574"/>
                        <a14:foregroundMark x1="5113" y1="24963" x2="4060" y2="42348"/>
                        <a14:foregroundMark x1="4060" y1="42348" x2="4612" y2="58990"/>
                        <a14:foregroundMark x1="4612" y1="58990" x2="6817" y2="63150"/>
                        <a14:foregroundMark x1="1203" y1="39822" x2="1203" y2="39822"/>
                        <a14:foregroundMark x1="702" y1="43536" x2="702" y2="43536"/>
                        <a14:foregroundMark x1="7920" y1="79198" x2="7920" y2="79198"/>
                        <a14:foregroundMark x1="8070" y1="82615" x2="8070" y2="82615"/>
                        <a14:foregroundMark x1="19649" y1="87221" x2="19649" y2="87221"/>
                        <a14:foregroundMark x1="20201" y1="88559" x2="20201" y2="88559"/>
                        <a14:foregroundMark x1="20050" y1="84993" x2="20050" y2="84993"/>
                        <a14:foregroundMark x1="41253" y1="52452" x2="41253" y2="52452"/>
                        <a14:foregroundMark x1="41805" y1="47103" x2="44712" y2="61218"/>
                        <a14:foregroundMark x1="44712" y1="61218" x2="40100" y2="51709"/>
                        <a14:foregroundMark x1="40100" y1="51709" x2="45063" y2="59138"/>
                        <a14:foregroundMark x1="45063" y1="59138" x2="45063" y2="60030"/>
                        <a14:foregroundMark x1="31779" y1="53938" x2="31779" y2="53938"/>
                        <a14:foregroundMark x1="32431" y1="53343" x2="32431" y2="53343"/>
                        <a14:foregroundMark x1="32682" y1="53343" x2="32682" y2="53343"/>
                        <a14:foregroundMark x1="27719" y1="53938" x2="27719" y2="53938"/>
                        <a14:foregroundMark x1="25213" y1="53492" x2="27218" y2="53789"/>
                        <a14:foregroundMark x1="29624" y1="53789" x2="29624" y2="53789"/>
                        <a14:foregroundMark x1="33133" y1="46508" x2="33183" y2="45765"/>
                        <a14:foregroundMark x1="33484" y1="41456" x2="33484" y2="41456"/>
                        <a14:foregroundMark x1="34486" y1="35810" x2="34486" y2="35810"/>
                        <a14:foregroundMark x1="35489" y1="31204" x2="35489" y2="31204"/>
                        <a14:foregroundMark x1="37444" y1="27043" x2="37444" y2="27043"/>
                        <a14:foregroundMark x1="39148" y1="24368" x2="39148" y2="24368"/>
                        <a14:foregroundMark x1="41203" y1="22288" x2="41203" y2="22288"/>
                        <a14:foregroundMark x1="43358" y1="21248" x2="43358" y2="21248"/>
                        <a14:foregroundMark x1="45313" y1="21694" x2="45313" y2="21694"/>
                        <a14:foregroundMark x1="47469" y1="23626" x2="47469" y2="23626"/>
                        <a14:foregroundMark x1="49273" y1="27043" x2="49273" y2="27043"/>
                        <a14:foregroundMark x1="50827" y1="30461" x2="50827" y2="30461"/>
                        <a14:foregroundMark x1="52331" y1="35215" x2="52331" y2="35215"/>
                        <a14:foregroundMark x1="53383" y1="40119" x2="53383" y2="40119"/>
                        <a14:foregroundMark x1="53935" y1="46211" x2="53935" y2="46211"/>
                        <a14:foregroundMark x1="54336" y1="53938" x2="54336" y2="53938"/>
                        <a14:foregroundMark x1="53885" y1="61367" x2="53885" y2="61367"/>
                        <a14:foregroundMark x1="53233" y1="67756" x2="53233" y2="67756"/>
                        <a14:foregroundMark x1="52030" y1="73254" x2="52030" y2="73254"/>
                        <a14:foregroundMark x1="50576" y1="77712" x2="50576" y2="77712"/>
                        <a14:foregroundMark x1="49123" y1="81278" x2="49123" y2="81278"/>
                        <a14:foregroundMark x1="47218" y1="83655" x2="47218" y2="83655"/>
                        <a14:foregroundMark x1="45213" y1="84993" x2="45213" y2="84993"/>
                        <a14:foregroundMark x1="43108" y1="86627" x2="43108" y2="86627"/>
                        <a14:foregroundMark x1="41053" y1="84993" x2="41053" y2="84993"/>
                        <a14:foregroundMark x1="38997" y1="83061" x2="38997" y2="83061"/>
                        <a14:foregroundMark x1="36992" y1="79643" x2="36992" y2="79643"/>
                        <a14:foregroundMark x1="35940" y1="76374" x2="35940" y2="76374"/>
                        <a14:foregroundMark x1="34336" y1="71471" x2="34336" y2="71471"/>
                        <a14:foregroundMark x1="33584" y1="65973" x2="33584" y2="65973"/>
                        <a14:foregroundMark x1="32882" y1="59733" x2="32882" y2="59733"/>
                        <a14:foregroundMark x1="59248" y1="54383" x2="59248" y2="54383"/>
                        <a14:foregroundMark x1="60852" y1="54383" x2="60852" y2="54383"/>
                        <a14:foregroundMark x1="74436" y1="50669" x2="74436" y2="50669"/>
                        <a14:foregroundMark x1="78596" y1="51412" x2="79298" y2="50223"/>
                        <a14:foregroundMark x1="81654" y1="37444" x2="81654" y2="37444"/>
                        <a14:foregroundMark x1="86667" y1="37593" x2="86316" y2="49331"/>
                        <a14:foregroundMark x1="87068" y1="27043" x2="72581" y2="54235"/>
                        <a14:foregroundMark x1="73383" y1="63596" x2="90877" y2="46657"/>
                        <a14:foregroundMark x1="78396" y1="76523" x2="92632" y2="49777"/>
                        <a14:foregroundMark x1="93835" y1="22288" x2="96391" y2="44874"/>
                        <a14:foregroundMark x1="75188" y1="40565" x2="71028" y2="58990"/>
                        <a14:foregroundMark x1="71028" y1="58990" x2="70677" y2="79198"/>
                        <a14:foregroundMark x1="72882" y1="79198" x2="78647" y2="77860"/>
                        <a14:foregroundMark x1="78647" y1="77860" x2="81955" y2="72363"/>
                        <a14:foregroundMark x1="81353" y1="78752" x2="75890" y2="84398"/>
                        <a14:foregroundMark x1="75890" y1="84398" x2="70075" y2="83061"/>
                        <a14:foregroundMark x1="70075" y1="83061" x2="68371" y2="77266"/>
                        <a14:foregroundMark x1="68471" y1="69242" x2="71729" y2="45171"/>
                        <a14:foregroundMark x1="72882" y1="36107" x2="68371" y2="47103"/>
                        <a14:foregroundMark x1="68371" y1="47103" x2="67118" y2="64339"/>
                        <a14:foregroundMark x1="73885" y1="88559" x2="79649" y2="87519"/>
                        <a14:foregroundMark x1="79649" y1="87519" x2="81905" y2="84398"/>
                        <a14:foregroundMark x1="77193" y1="90788" x2="77193" y2="90788"/>
                        <a14:foregroundMark x1="47920" y1="48886" x2="47920" y2="60475"/>
                        <a14:foregroundMark x1="37143" y1="52006" x2="37143" y2="52006"/>
                        <a14:foregroundMark x1="37393" y1="56464" x2="37393" y2="56464"/>
                        <a14:foregroundMark x1="36491" y1="57355" x2="36491" y2="57355"/>
                        <a14:foregroundMark x1="40952" y1="13967" x2="40952" y2="13967"/>
                        <a14:foregroundMark x1="40602" y1="15750" x2="40602" y2="15750"/>
                        <a14:foregroundMark x1="43258" y1="11441" x2="43258" y2="11441"/>
                        <a14:foregroundMark x1="43258" y1="15750" x2="43258" y2="15750"/>
                        <a14:foregroundMark x1="45163" y1="11738" x2="45163" y2="11738"/>
                        <a14:foregroundMark x1="44762" y1="16345" x2="44762" y2="16345"/>
                        <a14:foregroundMark x1="46065" y1="16345" x2="46065" y2="16345"/>
                        <a14:foregroundMark x1="46717" y1="11441" x2="46717" y2="11441"/>
                        <a14:foregroundMark x1="46065" y1="13224" x2="46065" y2="13224"/>
                        <a14:foregroundMark x1="46867" y1="15007" x2="46867" y2="15007"/>
                        <a14:foregroundMark x1="44561" y1="10847" x2="44561" y2="10847"/>
                        <a14:foregroundMark x1="45063" y1="16196" x2="45063" y2="16196"/>
                        <a14:foregroundMark x1="40752" y1="72808" x2="40752" y2="72808"/>
                        <a14:foregroundMark x1="41053" y1="74889" x2="41053" y2="74889"/>
                        <a14:foregroundMark x1="40301" y1="75334" x2="40301" y2="75334"/>
                        <a14:foregroundMark x1="47368" y1="75929" x2="47368" y2="75929"/>
                        <a14:foregroundMark x1="47619" y1="73254" x2="47619" y2="73254"/>
                        <a14:foregroundMark x1="47619" y1="70877" x2="47619" y2="70877"/>
                        <a14:foregroundMark x1="64511" y1="61961" x2="64511" y2="61961"/>
                        <a14:foregroundMark x1="65263" y1="65082" x2="65263" y2="65082"/>
                        <a14:foregroundMark x1="64361" y1="67311" x2="64361" y2="67311"/>
                        <a14:foregroundMark x1="70226" y1="92273" x2="70226" y2="92273"/>
                        <a14:foregroundMark x1="70627" y1="95691" x2="70627" y2="95691"/>
                        <a14:foregroundMark x1="69925" y1="97623" x2="69925" y2="97623"/>
                        <a14:foregroundMark x1="88521" y1="78603" x2="88521" y2="78603"/>
                        <a14:foregroundMark x1="88521" y1="80832" x2="88521" y2="80832"/>
                        <a14:foregroundMark x1="90576" y1="78306" x2="90576" y2="78306"/>
                        <a14:foregroundMark x1="90025" y1="81426" x2="90025" y2="81426"/>
                        <a14:foregroundMark x1="91980" y1="79941" x2="91980" y2="79941"/>
                        <a14:foregroundMark x1="91629" y1="80089" x2="91629" y2="80089"/>
                        <a14:foregroundMark x1="91328" y1="78158" x2="91328" y2="78158"/>
                        <a14:foregroundMark x1="91679" y1="82764" x2="91679" y2="82764"/>
                        <a14:foregroundMark x1="91228" y1="80981" x2="91228" y2="80981"/>
                        <a14:foregroundMark x1="80652" y1="31352" x2="80652" y2="31352"/>
                        <a14:foregroundMark x1="86216" y1="20059" x2="86216" y2="20059"/>
                        <a14:foregroundMark x1="7569" y1="8618" x2="7569" y2="8618"/>
                        <a14:foregroundMark x1="36792" y1="54383" x2="36792" y2="54383"/>
                        <a14:foregroundMark x1="19699" y1="90045" x2="19699" y2="90045"/>
                        <a14:backgroundMark x1="46266" y1="11887" x2="46266" y2="11887"/>
                        <a14:backgroundMark x1="46566" y1="15007" x2="46566" y2="15007"/>
                        <a14:backgroundMark x1="45163" y1="15007" x2="45163" y2="15007"/>
                        <a14:backgroundMark x1="91679" y1="78306" x2="91679" y2="78306"/>
                        <a14:backgroundMark x1="91930" y1="81724" x2="91930" y2="8172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81242" y="2259340"/>
            <a:ext cx="3758824" cy="1104299"/>
          </a:xfrm>
          <a:prstGeom prst="rect">
            <a:avLst/>
          </a:prstGeom>
        </p:spPr>
      </p:pic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26386675-6EBB-48D2-B5B6-70B989CB47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470" b="97623" l="247" r="97349">
                        <a14:foregroundMark x1="3422" y1="20505" x2="5333" y2="47548"/>
                        <a14:foregroundMark x1="5333" y1="47548" x2="7707" y2="55126"/>
                        <a14:foregroundMark x1="4809" y1="13670" x2="2035" y2="38930"/>
                        <a14:foregroundMark x1="2035" y1="38930" x2="2004" y2="43536"/>
                        <a14:foregroundMark x1="25524" y1="49183" x2="25524" y2="49183"/>
                        <a14:foregroundMark x1="26634" y1="39673" x2="26634" y2="39673"/>
                        <a14:foregroundMark x1="27651" y1="43536" x2="27651" y2="43536"/>
                        <a14:foregroundMark x1="28576" y1="46805" x2="28576" y2="46805"/>
                        <a14:foregroundMark x1="27250" y1="37444" x2="27250" y2="37444"/>
                        <a14:foregroundMark x1="27713" y1="33284" x2="27713" y2="33284"/>
                        <a14:foregroundMark x1="29686" y1="40862" x2="29686" y2="40862"/>
                        <a14:foregroundMark x1="7552" y1="24963" x2="7552" y2="24963"/>
                        <a14:foregroundMark x1="5518" y1="16048" x2="5518" y2="16048"/>
                        <a14:foregroundMark x1="5672" y1="12630" x2="5672" y2="12630"/>
                        <a14:foregroundMark x1="46023" y1="50966" x2="46023" y2="50966"/>
                        <a14:foregroundMark x1="83292" y1="58990" x2="83292" y2="58990"/>
                        <a14:foregroundMark x1="91030" y1="40119" x2="91030" y2="40119"/>
                        <a14:foregroundMark x1="86498" y1="60773" x2="92201" y2="31055"/>
                        <a14:foregroundMark x1="96116" y1="24220" x2="96825" y2="45022"/>
                        <a14:foregroundMark x1="95253" y1="12927" x2="97256" y2="39525"/>
                        <a14:foregroundMark x1="97256" y1="39525" x2="96825" y2="50223"/>
                        <a14:foregroundMark x1="90875" y1="62704" x2="97349" y2="39376"/>
                        <a14:foregroundMark x1="87115" y1="80089" x2="81443" y2="67905"/>
                        <a14:foregroundMark x1="81443" y1="67905" x2="82367" y2="52897"/>
                        <a14:foregroundMark x1="24599" y1="56315" x2="24599" y2="56315"/>
                        <a14:foregroundMark x1="23582" y1="55869" x2="26387" y2="39673"/>
                        <a14:foregroundMark x1="586" y1="39376" x2="586" y2="39376"/>
                        <a14:foregroundMark x1="277" y1="43091" x2="277" y2="43091"/>
                        <a14:foregroundMark x1="4901" y1="82318" x2="4901" y2="82318"/>
                        <a14:foregroundMark x1="5210" y1="79346" x2="5210" y2="79346"/>
                        <a14:foregroundMark x1="5055" y1="80832" x2="5055" y2="80832"/>
                        <a14:foregroundMark x1="12238" y1="84101" x2="12238" y2="84101"/>
                        <a14:foregroundMark x1="12330" y1="87964" x2="12330" y2="87964"/>
                        <a14:foregroundMark x1="20129" y1="43091" x2="20129" y2="43091"/>
                        <a14:foregroundMark x1="20530" y1="36701" x2="20530" y2="36701"/>
                        <a14:foregroundMark x1="21085" y1="31798" x2="21085" y2="31798"/>
                        <a14:foregroundMark x1="21948" y1="26597" x2="21948" y2="26597"/>
                        <a14:foregroundMark x1="22935" y1="22437" x2="22935" y2="22437"/>
                        <a14:foregroundMark x1="24044" y1="19762" x2="24044" y2="19762"/>
                        <a14:foregroundMark x1="25308" y1="17533" x2="25308" y2="17533"/>
                        <a14:foregroundMark x1="26480" y1="17088" x2="26480" y2="17088"/>
                        <a14:foregroundMark x1="27713" y1="17831" x2="27713" y2="17831"/>
                        <a14:foregroundMark x1="29038" y1="19316" x2="29038" y2="19316"/>
                        <a14:foregroundMark x1="30148" y1="22437" x2="30148" y2="22437"/>
                        <a14:foregroundMark x1="31227" y1="25409" x2="31227" y2="25409"/>
                        <a14:foregroundMark x1="32090" y1="31352" x2="32090" y2="31352"/>
                        <a14:foregroundMark x1="32707" y1="36256" x2="32707" y2="36256"/>
                        <a14:foregroundMark x1="33107" y1="41902" x2="33107" y2="41902"/>
                        <a14:foregroundMark x1="33261" y1="48737" x2="33261" y2="48737"/>
                        <a14:foregroundMark x1="33046" y1="57355" x2="33046" y2="57355"/>
                        <a14:foregroundMark x1="32552" y1="63447" x2="32552" y2="63447"/>
                        <a14:foregroundMark x1="31936" y1="68796" x2="31936" y2="68796"/>
                        <a14:foregroundMark x1="31165" y1="72808" x2="31165" y2="72808"/>
                        <a14:foregroundMark x1="30055" y1="76672" x2="30055" y2="76672"/>
                        <a14:foregroundMark x1="28977" y1="79346" x2="28977" y2="79346"/>
                        <a14:foregroundMark x1="27713" y1="80832" x2="27713" y2="80832"/>
                        <a14:foregroundMark x1="26541" y1="81872" x2="26541" y2="81872"/>
                        <a14:foregroundMark x1="25216" y1="80832" x2="25216" y2="80832"/>
                        <a14:foregroundMark x1="24044" y1="78900" x2="24044" y2="78900"/>
                        <a14:foregroundMark x1="22719" y1="75929" x2="22719" y2="75929"/>
                        <a14:foregroundMark x1="21702" y1="72065" x2="21702" y2="72065"/>
                        <a14:foregroundMark x1="20993" y1="67162" x2="20993" y2="67162"/>
                        <a14:foregroundMark x1="20376" y1="61516" x2="20376" y2="61516"/>
                        <a14:foregroundMark x1="20129" y1="56612" x2="20129" y2="56612"/>
                        <a14:foregroundMark x1="19914" y1="49480" x2="19914" y2="49480"/>
                        <a14:foregroundMark x1="18804" y1="50669" x2="18804" y2="50669"/>
                        <a14:foregroundMark x1="16307" y1="49480" x2="16307" y2="49480"/>
                        <a14:foregroundMark x1="277" y1="43536" x2="277" y2="43536"/>
                        <a14:foregroundMark x1="22102" y1="47697" x2="22102" y2="47697"/>
                        <a14:foregroundMark x1="21763" y1="53343" x2="21763" y2="53343"/>
                        <a14:foregroundMark x1="21948" y1="47697" x2="21948" y2="47697"/>
                        <a14:foregroundMark x1="21948" y1="50223" x2="21948" y2="50223"/>
                        <a14:foregroundMark x1="23582" y1="66122" x2="23582" y2="66122"/>
                        <a14:foregroundMark x1="23582" y1="68351" x2="23582" y2="68351"/>
                        <a14:foregroundMark x1="23890" y1="70579" x2="23890" y2="70579"/>
                        <a14:foregroundMark x1="26942" y1="73254" x2="26942" y2="73254"/>
                        <a14:foregroundMark x1="28730" y1="66122" x2="28730" y2="66122"/>
                        <a14:foregroundMark x1="30456" y1="60030" x2="30456" y2="60030"/>
                        <a14:foregroundMark x1="34741" y1="49926" x2="34741" y2="49926"/>
                        <a14:foregroundMark x1="40691" y1="46805" x2="40691" y2="46805"/>
                        <a14:foregroundMark x1="40228" y1="43834" x2="40228" y2="43834"/>
                        <a14:foregroundMark x1="40444" y1="42793" x2="40444" y2="42793"/>
                        <a14:foregroundMark x1="43650" y1="72808" x2="43650" y2="72808"/>
                        <a14:foregroundMark x1="43434" y1="78455" x2="43434" y2="78455"/>
                        <a14:foregroundMark x1="49445" y1="76226" x2="49445" y2="76226"/>
                        <a14:foregroundMark x1="49445" y1="80386" x2="49445" y2="80386"/>
                        <a14:foregroundMark x1="49291" y1="81575" x2="49291" y2="81575"/>
                        <a14:foregroundMark x1="49538" y1="79643" x2="49538" y2="79643"/>
                        <a14:foregroundMark x1="49199" y1="78900" x2="49199" y2="78900"/>
                        <a14:foregroundMark x1="46239" y1="56315" x2="46239" y2="56315"/>
                        <a14:foregroundMark x1="44513" y1="41902" x2="44513" y2="41902"/>
                        <a14:foregroundMark x1="46178" y1="35215" x2="46178" y2="35215"/>
                        <a14:foregroundMark x1="47349" y1="40862" x2="48120" y2="45022"/>
                        <a14:foregroundMark x1="48520" y1="38930" x2="48829" y2="45319"/>
                        <a14:foregroundMark x1="37084" y1="51412" x2="37084" y2="51412"/>
                        <a14:foregroundMark x1="57275" y1="50966" x2="57275" y2="50966"/>
                        <a14:foregroundMark x1="54285" y1="50669" x2="54285" y2="50669"/>
                        <a14:foregroundMark x1="57891" y1="44577" x2="57891" y2="44577"/>
                        <a14:foregroundMark x1="58446" y1="38187" x2="58446" y2="38187"/>
                        <a14:foregroundMark x1="58970" y1="32987" x2="58970" y2="32987"/>
                        <a14:foregroundMark x1="59679" y1="28083" x2="59679" y2="28083"/>
                        <a14:foregroundMark x1="60789" y1="24666" x2="60789" y2="24666"/>
                        <a14:foregroundMark x1="63687" y1="51709" x2="65228" y2="46508"/>
                        <a14:foregroundMark x1="80949" y1="50669" x2="81196" y2="73997"/>
                        <a14:foregroundMark x1="83138" y1="81872" x2="89118" y2="75334"/>
                        <a14:foregroundMark x1="89118" y1="75334" x2="89303" y2="74740"/>
                        <a14:foregroundMark x1="61868" y1="21694" x2="61868" y2="21694"/>
                        <a14:foregroundMark x1="63039" y1="19762" x2="63039" y2="19762"/>
                        <a14:foregroundMark x1="64211" y1="19316" x2="64211" y2="19316"/>
                        <a14:foregroundMark x1="65536" y1="19762" x2="65536" y2="19762"/>
                        <a14:foregroundMark x1="66893" y1="21694" x2="66893" y2="21694"/>
                        <a14:foregroundMark x1="68064" y1="24666" x2="68064" y2="24666"/>
                        <a14:foregroundMark x1="69081" y1="28083" x2="69081" y2="28083"/>
                        <a14:foregroundMark x1="69852" y1="32541" x2="69852" y2="32541"/>
                        <a14:foregroundMark x1="70561" y1="38633" x2="70561" y2="38633"/>
                        <a14:foregroundMark x1="70931" y1="43091" x2="70931" y2="43091"/>
                        <a14:foregroundMark x1="71270" y1="51412" x2="71270" y2="51412"/>
                        <a14:foregroundMark x1="72596" y1="51412" x2="72596" y2="51412"/>
                        <a14:foregroundMark x1="75092" y1="52452" x2="75092" y2="52452"/>
                        <a14:foregroundMark x1="71085" y1="58544" x2="71085" y2="58544"/>
                        <a14:foregroundMark x1="70561" y1="64190" x2="70561" y2="64190"/>
                        <a14:foregroundMark x1="69760" y1="69837" x2="69760" y2="69837"/>
                        <a14:foregroundMark x1="68896" y1="74740" x2="68896" y2="74740"/>
                        <a14:foregroundMark x1="57953" y1="58247" x2="57953" y2="58247"/>
                        <a14:foregroundMark x1="58292" y1="63001" x2="58292" y2="63001"/>
                        <a14:foregroundMark x1="58909" y1="68796" x2="58909" y2="68796"/>
                        <a14:foregroundMark x1="59679" y1="73997" x2="59679" y2="73997"/>
                        <a14:foregroundMark x1="60635" y1="77712" x2="60635" y2="77712"/>
                        <a14:foregroundMark x1="61806" y1="80089" x2="61806" y2="80089"/>
                        <a14:foregroundMark x1="63039" y1="81872" x2="63039" y2="81872"/>
                        <a14:foregroundMark x1="64303" y1="82615" x2="64303" y2="82615"/>
                        <a14:foregroundMark x1="65721" y1="82318" x2="65721" y2="82318"/>
                        <a14:foregroundMark x1="67047" y1="81129" x2="67047" y2="81129"/>
                        <a14:foregroundMark x1="68064" y1="78455" x2="68064" y2="78455"/>
                        <a14:foregroundMark x1="78298" y1="61961" x2="78298" y2="61961"/>
                        <a14:foregroundMark x1="78607" y1="65379" x2="78607" y2="65379"/>
                        <a14:foregroundMark x1="81504" y1="92422" x2="81504" y2="92422"/>
                        <a14:foregroundMark x1="81874" y1="95840" x2="81874" y2="95840"/>
                        <a14:foregroundMark x1="81566" y1="97771" x2="81566" y2="97771"/>
                        <a14:foregroundMark x1="92972" y1="79346" x2="92972" y2="79346"/>
                        <a14:foregroundMark x1="94174" y1="78455" x2="94174" y2="78455"/>
                        <a14:foregroundMark x1="93989" y1="82615" x2="93989" y2="82615"/>
                        <a14:foregroundMark x1="93835" y1="77415" x2="93835" y2="77415"/>
                        <a14:foregroundMark x1="95160" y1="77415" x2="95160" y2="77415"/>
                        <a14:foregroundMark x1="94698" y1="81129" x2="94698" y2="81129"/>
                        <a14:foregroundMark x1="95160" y1="80832" x2="95160" y2="80832"/>
                        <a14:foregroundMark x1="95253" y1="77712" x2="95253" y2="77712"/>
                        <a14:foregroundMark x1="95006" y1="83061" x2="95006" y2="83061"/>
                        <a14:foregroundMark x1="62670" y1="12184" x2="62670" y2="12184"/>
                        <a14:foregroundMark x1="64149" y1="10253" x2="64149" y2="10253"/>
                        <a14:foregroundMark x1="65321" y1="10253" x2="65321" y2="10253"/>
                        <a14:foregroundMark x1="65166" y1="13670" x2="65166" y2="13670"/>
                        <a14:foregroundMark x1="65012" y1="8470" x2="65012" y2="8470"/>
                        <a14:foregroundMark x1="66030" y1="8767" x2="66030" y2="8767"/>
                        <a14:foregroundMark x1="66400" y1="9510" x2="66400" y2="9510"/>
                        <a14:foregroundMark x1="65937" y1="11144" x2="65937" y2="11144"/>
                        <a14:foregroundMark x1="64057" y1="13224" x2="64057" y2="13224"/>
                        <a14:foregroundMark x1="93064" y1="81426" x2="93064" y2="81426"/>
                        <a14:foregroundMark x1="61806" y1="50223" x2="61806" y2="50223"/>
                        <a14:foregroundMark x1="62885" y1="58841" x2="62885" y2="58841"/>
                        <a14:foregroundMark x1="65629" y1="57801" x2="65629" y2="57801"/>
                        <a14:foregroundMark x1="65721" y1="55126" x2="65721" y2="55126"/>
                        <a14:foregroundMark x1="65721" y1="60773" x2="65721" y2="60773"/>
                        <a14:foregroundMark x1="66338" y1="11738" x2="66338" y2="11738"/>
                        <a14:foregroundMark x1="432" y1="41456" x2="432" y2="41456"/>
                        <a14:foregroundMark x1="277" y1="43834" x2="277" y2="43834"/>
                        <a14:backgroundMark x1="216" y1="43091" x2="216" y2="43091"/>
                        <a14:backgroundMark x1="18804" y1="51709" x2="18804" y2="51709"/>
                        <a14:backgroundMark x1="18742" y1="50966" x2="18742" y2="50966"/>
                        <a14:backgroundMark x1="21856" y1="49183" x2="21856" y2="49183"/>
                        <a14:backgroundMark x1="23428" y1="67905" x2="23428" y2="67905"/>
                        <a14:backgroundMark x1="24137" y1="66865" x2="24137" y2="66865"/>
                        <a14:backgroundMark x1="49383" y1="80386" x2="49383" y2="80386"/>
                        <a14:backgroundMark x1="49291" y1="77712" x2="49291" y2="77712"/>
                        <a14:backgroundMark x1="93619" y1="79346" x2="93619" y2="79346"/>
                        <a14:backgroundMark x1="95006" y1="78158" x2="95006" y2="78158"/>
                        <a14:backgroundMark x1="95006" y1="81872" x2="95006" y2="81872"/>
                        <a14:backgroundMark x1="65536" y1="11144" x2="65536" y2="11144"/>
                        <a14:backgroundMark x1="66030" y1="9955" x2="66030" y2="995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62197" y="3920974"/>
            <a:ext cx="5841727" cy="121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0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46631" y="1188375"/>
            <a:ext cx="333777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Performances on </a:t>
            </a:r>
            <a:r>
              <a:rPr lang="fr-FR" sz="2000" b="1" dirty="0" err="1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our</a:t>
            </a:r>
            <a:r>
              <a:rPr lang="fr-FR" sz="2000" b="1" dirty="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fr-FR" sz="2000" b="1" dirty="0" err="1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dataset</a:t>
            </a:r>
            <a:endParaRPr lang="en-US" sz="1800" dirty="0"/>
          </a:p>
        </p:txBody>
      </p:sp>
      <p:sp>
        <p:nvSpPr>
          <p:cNvPr id="26" name="Google Shape;721;p55"/>
          <p:cNvSpPr/>
          <p:nvPr/>
        </p:nvSpPr>
        <p:spPr>
          <a:xfrm>
            <a:off x="284513" y="1210206"/>
            <a:ext cx="345741" cy="356450"/>
          </a:xfrm>
          <a:custGeom>
            <a:avLst/>
            <a:gdLst/>
            <a:ahLst/>
            <a:cxnLst/>
            <a:rect l="l" t="t" r="r" b="b"/>
            <a:pathLst>
              <a:path w="1307" h="1306" extrusionOk="0">
                <a:moveTo>
                  <a:pt x="657" y="0"/>
                </a:moveTo>
                <a:cubicBezTo>
                  <a:pt x="297" y="0"/>
                  <a:pt x="1" y="296"/>
                  <a:pt x="1" y="657"/>
                </a:cubicBezTo>
                <a:cubicBezTo>
                  <a:pt x="1" y="1017"/>
                  <a:pt x="297" y="1306"/>
                  <a:pt x="657" y="1306"/>
                </a:cubicBezTo>
                <a:cubicBezTo>
                  <a:pt x="1018" y="1306"/>
                  <a:pt x="1306" y="1017"/>
                  <a:pt x="1306" y="657"/>
                </a:cubicBezTo>
                <a:cubicBezTo>
                  <a:pt x="1306" y="296"/>
                  <a:pt x="1018" y="0"/>
                  <a:pt x="657" y="0"/>
                </a:cubicBez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139540"/>
              </p:ext>
            </p:extLst>
          </p:nvPr>
        </p:nvGraphicFramePr>
        <p:xfrm>
          <a:off x="6202694" y="2085979"/>
          <a:ext cx="1952914" cy="2627964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97645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7645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65699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/>
                        <a:t>Loss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dirty="0">
                          <a:effectLst/>
                        </a:rPr>
                        <a:t>0.0954</a:t>
                      </a: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5699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/>
                        <a:t>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0.8417</a:t>
                      </a:r>
                      <a:endParaRPr lang="en-US" sz="1400" b="0" dirty="0">
                        <a:effectLst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5699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0.8128</a:t>
                      </a:r>
                      <a:endParaRPr lang="en-US" sz="1400" b="0" dirty="0">
                        <a:effectLst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5699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/>
                        <a:t>Recall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0.8418</a:t>
                      </a:r>
                      <a:endParaRPr lang="en-US" sz="1400" b="0" dirty="0">
                        <a:effectLst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3" name="Rectangle 12"/>
          <p:cNvSpPr/>
          <p:nvPr/>
        </p:nvSpPr>
        <p:spPr>
          <a:xfrm>
            <a:off x="2115196" y="1588486"/>
            <a:ext cx="267056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Performances on </a:t>
            </a:r>
            <a:r>
              <a:rPr lang="en-US" sz="1600" b="1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train</a:t>
            </a:r>
            <a:r>
              <a:rPr lang="en-US" sz="1600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set </a:t>
            </a:r>
          </a:p>
        </p:txBody>
      </p:sp>
      <p:cxnSp>
        <p:nvCxnSpPr>
          <p:cNvPr id="28" name="Straight Connector 27"/>
          <p:cNvCxnSpPr/>
          <p:nvPr/>
        </p:nvCxnSpPr>
        <p:spPr>
          <a:xfrm>
            <a:off x="5566115" y="1588486"/>
            <a:ext cx="31323" cy="3245696"/>
          </a:xfrm>
          <a:prstGeom prst="line">
            <a:avLst/>
          </a:prstGeom>
          <a:ln cap="rnd">
            <a:solidFill>
              <a:schemeClr val="accent3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6080915" y="1588486"/>
            <a:ext cx="267056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Performances on </a:t>
            </a:r>
            <a:r>
              <a:rPr lang="en-US" sz="1600" b="1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test</a:t>
            </a:r>
            <a:r>
              <a:rPr lang="en-US" sz="1600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set 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6C4B1D30-DC30-40D4-B84D-DB54D3DF5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243" y="1927040"/>
            <a:ext cx="4036135" cy="3027101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xmlns="" id="{29835D7E-1F42-4384-9B86-B29639439781}"/>
              </a:ext>
            </a:extLst>
          </p:cNvPr>
          <p:cNvSpPr txBox="1">
            <a:spLocks/>
          </p:cNvSpPr>
          <p:nvPr/>
        </p:nvSpPr>
        <p:spPr>
          <a:xfrm>
            <a:off x="1389414" y="58569"/>
            <a:ext cx="6935189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 dirty="0" err="1"/>
              <a:t>MobileNet</a:t>
            </a:r>
            <a:r>
              <a:rPr lang="en-US" dirty="0"/>
              <a:t> v2: a smaller portable network for </a:t>
            </a:r>
            <a:r>
              <a:rPr lang="en-US" dirty="0" smtClean="0"/>
              <a:t>image classification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327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4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The team</a:t>
            </a:r>
            <a:endParaRPr dirty="0"/>
          </a:p>
        </p:txBody>
      </p:sp>
      <p:cxnSp>
        <p:nvCxnSpPr>
          <p:cNvPr id="409" name="Google Shape;409;p44"/>
          <p:cNvCxnSpPr/>
          <p:nvPr/>
        </p:nvCxnSpPr>
        <p:spPr>
          <a:xfrm>
            <a:off x="2232425" y="0"/>
            <a:ext cx="0" cy="1062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0" name="Google Shape;410;p44"/>
          <p:cNvSpPr txBox="1">
            <a:spLocks noGrp="1"/>
          </p:cNvSpPr>
          <p:nvPr>
            <p:ph type="ctrTitle" idx="2"/>
          </p:nvPr>
        </p:nvSpPr>
        <p:spPr>
          <a:xfrm>
            <a:off x="133704" y="2813719"/>
            <a:ext cx="1429166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Benjamin Blanc</a:t>
            </a:r>
            <a:endParaRPr dirty="0"/>
          </a:p>
        </p:txBody>
      </p:sp>
      <p:sp>
        <p:nvSpPr>
          <p:cNvPr id="412" name="Google Shape;412;p44"/>
          <p:cNvSpPr txBox="1">
            <a:spLocks noGrp="1"/>
          </p:cNvSpPr>
          <p:nvPr>
            <p:ph type="ctrTitle" idx="3"/>
          </p:nvPr>
        </p:nvSpPr>
        <p:spPr>
          <a:xfrm>
            <a:off x="1568746" y="4588579"/>
            <a:ext cx="1470154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Annabelle </a:t>
            </a:r>
            <a:r>
              <a:rPr lang="fr-FR" dirty="0" err="1" smtClean="0"/>
              <a:t>Frin</a:t>
            </a:r>
            <a:endParaRPr dirty="0"/>
          </a:p>
        </p:txBody>
      </p:sp>
      <p:sp>
        <p:nvSpPr>
          <p:cNvPr id="414" name="Google Shape;414;p44"/>
          <p:cNvSpPr txBox="1">
            <a:spLocks noGrp="1"/>
          </p:cNvSpPr>
          <p:nvPr>
            <p:ph type="ctrTitle" idx="5"/>
          </p:nvPr>
        </p:nvSpPr>
        <p:spPr>
          <a:xfrm>
            <a:off x="5793706" y="2811146"/>
            <a:ext cx="1437337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Léonard </a:t>
            </a:r>
            <a:r>
              <a:rPr lang="fr-FR" dirty="0" err="1" smtClean="0"/>
              <a:t>Fleutot</a:t>
            </a:r>
            <a:endParaRPr dirty="0"/>
          </a:p>
        </p:txBody>
      </p:sp>
      <p:sp>
        <p:nvSpPr>
          <p:cNvPr id="416" name="Google Shape;416;p44"/>
          <p:cNvSpPr txBox="1">
            <a:spLocks noGrp="1"/>
          </p:cNvSpPr>
          <p:nvPr>
            <p:ph type="ctrTitle" idx="7"/>
          </p:nvPr>
        </p:nvSpPr>
        <p:spPr>
          <a:xfrm>
            <a:off x="4319977" y="4605158"/>
            <a:ext cx="1405477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Henri </a:t>
            </a:r>
            <a:r>
              <a:rPr lang="fr-FR" dirty="0" err="1" smtClean="0"/>
              <a:t>Matalon</a:t>
            </a:r>
            <a:endParaRPr dirty="0"/>
          </a:p>
        </p:txBody>
      </p:sp>
      <p:cxnSp>
        <p:nvCxnSpPr>
          <p:cNvPr id="418" name="Google Shape;418;p44"/>
          <p:cNvCxnSpPr/>
          <p:nvPr/>
        </p:nvCxnSpPr>
        <p:spPr>
          <a:xfrm>
            <a:off x="6916600" y="4522975"/>
            <a:ext cx="0" cy="620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Google Shape;414;p44"/>
          <p:cNvSpPr txBox="1">
            <a:spLocks/>
          </p:cNvSpPr>
          <p:nvPr/>
        </p:nvSpPr>
        <p:spPr>
          <a:xfrm>
            <a:off x="2961298" y="2793338"/>
            <a:ext cx="140438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ctr"/>
            <a:r>
              <a:rPr lang="fr-FR" dirty="0" smtClean="0"/>
              <a:t>Gautier Dulac</a:t>
            </a:r>
            <a:endParaRPr lang="fr-FR" dirty="0"/>
          </a:p>
        </p:txBody>
      </p:sp>
      <p:sp>
        <p:nvSpPr>
          <p:cNvPr id="22" name="Google Shape;416;p44"/>
          <p:cNvSpPr txBox="1">
            <a:spLocks/>
          </p:cNvSpPr>
          <p:nvPr/>
        </p:nvSpPr>
        <p:spPr>
          <a:xfrm>
            <a:off x="7179151" y="4750742"/>
            <a:ext cx="162048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000000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ctr"/>
            <a:r>
              <a:rPr lang="fr-FR" dirty="0" smtClean="0"/>
              <a:t>Benjamin </a:t>
            </a:r>
            <a:r>
              <a:rPr lang="fr-FR" dirty="0" err="1" smtClean="0"/>
              <a:t>Sinturel</a:t>
            </a:r>
            <a:endParaRPr lang="fr-FR" dirty="0" smtClean="0"/>
          </a:p>
          <a:p>
            <a:endParaRPr lang="fr-FR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616" y="886706"/>
            <a:ext cx="1297218" cy="1945826"/>
          </a:xfrm>
          <a:prstGeom prst="snip2Diag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476" y="2631166"/>
            <a:ext cx="1312665" cy="1968998"/>
          </a:xfrm>
          <a:prstGeom prst="snip2Diag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236" y="2642752"/>
            <a:ext cx="1297218" cy="1945827"/>
          </a:xfrm>
          <a:prstGeom prst="snip2Diag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106" y="775134"/>
            <a:ext cx="1357341" cy="2036012"/>
          </a:xfrm>
          <a:prstGeom prst="snip2Diag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3082" y="849085"/>
            <a:ext cx="1308041" cy="1962061"/>
          </a:xfrm>
          <a:prstGeom prst="snip2Diag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0643" y="2582437"/>
            <a:ext cx="1337428" cy="2006142"/>
          </a:xfrm>
          <a:prstGeom prst="snip2Diag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93297" y="407671"/>
            <a:ext cx="6125912" cy="2054100"/>
          </a:xfrm>
        </p:spPr>
        <p:txBody>
          <a:bodyPr/>
          <a:lstStyle/>
          <a:p>
            <a:r>
              <a:rPr lang="en-US" sz="6000" smtClean="0"/>
              <a:t>In-house network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93297" y="2376569"/>
            <a:ext cx="6333730" cy="1784400"/>
          </a:xfrm>
        </p:spPr>
        <p:txBody>
          <a:bodyPr/>
          <a:lstStyle/>
          <a:p>
            <a:r>
              <a:rPr lang="en-US" sz="2000" dirty="0" smtClean="0"/>
              <a:t>A </a:t>
            </a:r>
            <a:r>
              <a:rPr lang="en-US" sz="2000" b="1" dirty="0" smtClean="0"/>
              <a:t>simpler </a:t>
            </a:r>
            <a:r>
              <a:rPr lang="en-US" sz="2000" dirty="0"/>
              <a:t>convolutional network for image classification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42423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xmlns="" id="{87C33338-111A-4553-A23C-533ACDE82D06}"/>
              </a:ext>
            </a:extLst>
          </p:cNvPr>
          <p:cNvGrpSpPr/>
          <p:nvPr/>
        </p:nvGrpSpPr>
        <p:grpSpPr>
          <a:xfrm>
            <a:off x="362778" y="1841451"/>
            <a:ext cx="1132800" cy="1132800"/>
            <a:chOff x="410403" y="1550503"/>
            <a:chExt cx="1132800" cy="11328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20403B9B-5100-4AF8-91BB-133CE3BF3444}"/>
                </a:ext>
              </a:extLst>
            </p:cNvPr>
            <p:cNvSpPr/>
            <p:nvPr/>
          </p:nvSpPr>
          <p:spPr>
            <a:xfrm>
              <a:off x="410403" y="1550503"/>
              <a:ext cx="828000" cy="828000"/>
            </a:xfrm>
            <a:prstGeom prst="rect">
              <a:avLst/>
            </a:prstGeom>
            <a:solidFill>
              <a:srgbClr val="ABABAB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115D2304-9EA7-4FDF-BD85-BF6B971B7822}"/>
                </a:ext>
              </a:extLst>
            </p:cNvPr>
            <p:cNvSpPr/>
            <p:nvPr/>
          </p:nvSpPr>
          <p:spPr>
            <a:xfrm>
              <a:off x="562803" y="1702903"/>
              <a:ext cx="828000" cy="828000"/>
            </a:xfrm>
            <a:prstGeom prst="rect">
              <a:avLst/>
            </a:prstGeom>
            <a:solidFill>
              <a:schemeClr val="tx2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277102BA-678F-4D80-BAFA-B7133F0EF389}"/>
                </a:ext>
              </a:extLst>
            </p:cNvPr>
            <p:cNvSpPr/>
            <p:nvPr/>
          </p:nvSpPr>
          <p:spPr>
            <a:xfrm>
              <a:off x="715203" y="1855303"/>
              <a:ext cx="828000" cy="828000"/>
            </a:xfrm>
            <a:prstGeom prst="rect">
              <a:avLst/>
            </a:prstGeom>
            <a:solidFill>
              <a:srgbClr val="ABABAB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xmlns="" id="{41FC872E-B5F1-4097-8EAB-EAEEC645CA91}"/>
              </a:ext>
            </a:extLst>
          </p:cNvPr>
          <p:cNvCxnSpPr/>
          <p:nvPr/>
        </p:nvCxnSpPr>
        <p:spPr>
          <a:xfrm>
            <a:off x="1756410" y="2566788"/>
            <a:ext cx="379307" cy="0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8" name="Group 157">
            <a:extLst>
              <a:ext uri="{FF2B5EF4-FFF2-40B4-BE49-F238E27FC236}">
                <a16:creationId xmlns:a16="http://schemas.microsoft.com/office/drawing/2014/main" xmlns="" id="{D9364E6C-B709-4AB9-9D19-6BCD6269ED27}"/>
              </a:ext>
            </a:extLst>
          </p:cNvPr>
          <p:cNvGrpSpPr/>
          <p:nvPr/>
        </p:nvGrpSpPr>
        <p:grpSpPr>
          <a:xfrm>
            <a:off x="4566986" y="1600703"/>
            <a:ext cx="1553569" cy="1569022"/>
            <a:chOff x="4745732" y="1309755"/>
            <a:chExt cx="1553569" cy="1569022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xmlns="" id="{7C304EAF-7090-462F-8760-30E686133729}"/>
                </a:ext>
              </a:extLst>
            </p:cNvPr>
            <p:cNvSpPr/>
            <p:nvPr/>
          </p:nvSpPr>
          <p:spPr>
            <a:xfrm>
              <a:off x="4745732" y="1309755"/>
              <a:ext cx="360000" cy="360000"/>
            </a:xfrm>
            <a:prstGeom prst="rect">
              <a:avLst/>
            </a:prstGeom>
            <a:solidFill>
              <a:srgbClr val="ABABAB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xmlns="" id="{7486929C-57BA-4059-8316-44A703E03CCD}"/>
                </a:ext>
              </a:extLst>
            </p:cNvPr>
            <p:cNvSpPr/>
            <p:nvPr/>
          </p:nvSpPr>
          <p:spPr>
            <a:xfrm>
              <a:off x="4850747" y="1409663"/>
              <a:ext cx="360000" cy="360000"/>
            </a:xfrm>
            <a:prstGeom prst="rect">
              <a:avLst/>
            </a:prstGeom>
            <a:solidFill>
              <a:schemeClr val="tx2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xmlns="" id="{25E361B9-306A-4880-A958-7EF3AACE6948}"/>
                </a:ext>
              </a:extLst>
            </p:cNvPr>
            <p:cNvSpPr/>
            <p:nvPr/>
          </p:nvSpPr>
          <p:spPr>
            <a:xfrm>
              <a:off x="4963344" y="1531092"/>
              <a:ext cx="360000" cy="360000"/>
            </a:xfrm>
            <a:prstGeom prst="rect">
              <a:avLst/>
            </a:prstGeom>
            <a:solidFill>
              <a:srgbClr val="ABABAB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xmlns="" id="{086F99DD-E947-4BE5-8AF7-13C96A8F3224}"/>
                </a:ext>
              </a:extLst>
            </p:cNvPr>
            <p:cNvSpPr/>
            <p:nvPr/>
          </p:nvSpPr>
          <p:spPr>
            <a:xfrm>
              <a:off x="5073105" y="1642372"/>
              <a:ext cx="360000" cy="360000"/>
            </a:xfrm>
            <a:prstGeom prst="rect">
              <a:avLst/>
            </a:prstGeom>
            <a:solidFill>
              <a:srgbClr val="EEEEEE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xmlns="" id="{5F281E30-B3DC-49DB-90D1-0B5F7C3D0DB0}"/>
                </a:ext>
              </a:extLst>
            </p:cNvPr>
            <p:cNvSpPr/>
            <p:nvPr/>
          </p:nvSpPr>
          <p:spPr>
            <a:xfrm>
              <a:off x="5178120" y="1742280"/>
              <a:ext cx="360000" cy="360000"/>
            </a:xfrm>
            <a:prstGeom prst="rect">
              <a:avLst/>
            </a:prstGeom>
            <a:solidFill>
              <a:srgbClr val="ABABAB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xmlns="" id="{6D971F7D-15A7-441D-8C68-D8132372EFAA}"/>
                </a:ext>
              </a:extLst>
            </p:cNvPr>
            <p:cNvSpPr/>
            <p:nvPr/>
          </p:nvSpPr>
          <p:spPr>
            <a:xfrm>
              <a:off x="5290717" y="1863709"/>
              <a:ext cx="360000" cy="360000"/>
            </a:xfrm>
            <a:prstGeom prst="rect">
              <a:avLst/>
            </a:prstGeom>
            <a:solidFill>
              <a:srgbClr val="EEEEEE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xmlns="" id="{6AC68259-12F1-4995-ACBA-58BCC631A079}"/>
                </a:ext>
              </a:extLst>
            </p:cNvPr>
            <p:cNvSpPr/>
            <p:nvPr/>
          </p:nvSpPr>
          <p:spPr>
            <a:xfrm>
              <a:off x="5394316" y="1964823"/>
              <a:ext cx="360000" cy="360000"/>
            </a:xfrm>
            <a:prstGeom prst="rect">
              <a:avLst/>
            </a:prstGeom>
            <a:solidFill>
              <a:srgbClr val="ABABAB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xmlns="" id="{2F3E4F94-1207-44EE-B133-AD99CF166552}"/>
                </a:ext>
              </a:extLst>
            </p:cNvPr>
            <p:cNvSpPr/>
            <p:nvPr/>
          </p:nvSpPr>
          <p:spPr>
            <a:xfrm>
              <a:off x="5499331" y="2064731"/>
              <a:ext cx="360000" cy="360000"/>
            </a:xfrm>
            <a:prstGeom prst="rect">
              <a:avLst/>
            </a:prstGeom>
            <a:solidFill>
              <a:schemeClr val="tx2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xmlns="" id="{C88EB7E2-FD1D-4343-BB5B-52F82DEB82DE}"/>
                </a:ext>
              </a:extLst>
            </p:cNvPr>
            <p:cNvSpPr/>
            <p:nvPr/>
          </p:nvSpPr>
          <p:spPr>
            <a:xfrm>
              <a:off x="5611928" y="2186160"/>
              <a:ext cx="360000" cy="360000"/>
            </a:xfrm>
            <a:prstGeom prst="rect">
              <a:avLst/>
            </a:prstGeom>
            <a:solidFill>
              <a:srgbClr val="ABABAB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xmlns="" id="{9667873D-2BBE-4DA9-9D2D-712A1F20EE52}"/>
                </a:ext>
              </a:extLst>
            </p:cNvPr>
            <p:cNvSpPr/>
            <p:nvPr/>
          </p:nvSpPr>
          <p:spPr>
            <a:xfrm>
              <a:off x="5721689" y="2297440"/>
              <a:ext cx="360000" cy="360000"/>
            </a:xfrm>
            <a:prstGeom prst="rect">
              <a:avLst/>
            </a:prstGeom>
            <a:solidFill>
              <a:srgbClr val="EEEEEE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xmlns="" id="{9318F4AE-B549-4FA8-B57B-73DB28851F48}"/>
                </a:ext>
              </a:extLst>
            </p:cNvPr>
            <p:cNvSpPr/>
            <p:nvPr/>
          </p:nvSpPr>
          <p:spPr>
            <a:xfrm>
              <a:off x="5826704" y="2397348"/>
              <a:ext cx="360000" cy="360000"/>
            </a:xfrm>
            <a:prstGeom prst="rect">
              <a:avLst/>
            </a:prstGeom>
            <a:solidFill>
              <a:srgbClr val="ABABAB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xmlns="" id="{1F108FC2-1F3A-4FC5-AB87-9DA7E59E7FC9}"/>
                </a:ext>
              </a:extLst>
            </p:cNvPr>
            <p:cNvSpPr/>
            <p:nvPr/>
          </p:nvSpPr>
          <p:spPr>
            <a:xfrm>
              <a:off x="5939301" y="2518777"/>
              <a:ext cx="360000" cy="360000"/>
            </a:xfrm>
            <a:prstGeom prst="rect">
              <a:avLst/>
            </a:prstGeom>
            <a:solidFill>
              <a:srgbClr val="EEEEEE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xmlns="" id="{026D4CC6-3D39-4320-A8F1-99B0A7B1D1BD}"/>
              </a:ext>
            </a:extLst>
          </p:cNvPr>
          <p:cNvSpPr/>
          <p:nvPr/>
        </p:nvSpPr>
        <p:spPr>
          <a:xfrm rot="19264782">
            <a:off x="4467761" y="3771233"/>
            <a:ext cx="152400" cy="1320174"/>
          </a:xfrm>
          <a:prstGeom prst="rect">
            <a:avLst/>
          </a:prstGeom>
          <a:solidFill>
            <a:srgbClr val="ABABAB"/>
          </a:solidFill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xmlns="" id="{704BA833-13B7-4E59-A8DD-823FBE9EF05C}"/>
              </a:ext>
            </a:extLst>
          </p:cNvPr>
          <p:cNvCxnSpPr/>
          <p:nvPr/>
        </p:nvCxnSpPr>
        <p:spPr>
          <a:xfrm>
            <a:off x="6420216" y="2586464"/>
            <a:ext cx="379307" cy="0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xmlns="" id="{DBA26CEC-55B8-45B8-9C3A-0C6E723AF1C4}"/>
              </a:ext>
            </a:extLst>
          </p:cNvPr>
          <p:cNvSpPr/>
          <p:nvPr/>
        </p:nvSpPr>
        <p:spPr>
          <a:xfrm>
            <a:off x="6701774" y="1727024"/>
            <a:ext cx="360000" cy="360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xmlns="" id="{0CE74A42-10FD-4562-8F39-63918CD0F259}"/>
              </a:ext>
            </a:extLst>
          </p:cNvPr>
          <p:cNvSpPr/>
          <p:nvPr/>
        </p:nvSpPr>
        <p:spPr>
          <a:xfrm>
            <a:off x="6806789" y="1826932"/>
            <a:ext cx="360000" cy="360000"/>
          </a:xfrm>
          <a:prstGeom prst="rect">
            <a:avLst/>
          </a:prstGeom>
          <a:solidFill>
            <a:schemeClr val="tx2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xmlns="" id="{AC62A1E6-4948-4603-BAC4-D86229A2243F}"/>
              </a:ext>
            </a:extLst>
          </p:cNvPr>
          <p:cNvSpPr/>
          <p:nvPr/>
        </p:nvSpPr>
        <p:spPr>
          <a:xfrm>
            <a:off x="6919386" y="1948361"/>
            <a:ext cx="360000" cy="360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xmlns="" id="{A98F16B6-1FB6-4A94-91BE-CAEDC77938E7}"/>
              </a:ext>
            </a:extLst>
          </p:cNvPr>
          <p:cNvSpPr/>
          <p:nvPr/>
        </p:nvSpPr>
        <p:spPr>
          <a:xfrm>
            <a:off x="7029147" y="2059641"/>
            <a:ext cx="360000" cy="360000"/>
          </a:xfrm>
          <a:prstGeom prst="rect">
            <a:avLst/>
          </a:prstGeom>
          <a:solidFill>
            <a:srgbClr val="EEEEEE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xmlns="" id="{8F89EA78-AAC9-4D37-AD3C-359FD15108D4}"/>
              </a:ext>
            </a:extLst>
          </p:cNvPr>
          <p:cNvSpPr/>
          <p:nvPr/>
        </p:nvSpPr>
        <p:spPr>
          <a:xfrm>
            <a:off x="7134162" y="2159549"/>
            <a:ext cx="360000" cy="360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xmlns="" id="{1199A8CE-57DC-4925-B423-DFB216E12F89}"/>
              </a:ext>
            </a:extLst>
          </p:cNvPr>
          <p:cNvSpPr/>
          <p:nvPr/>
        </p:nvSpPr>
        <p:spPr>
          <a:xfrm>
            <a:off x="7246759" y="2280978"/>
            <a:ext cx="360000" cy="360000"/>
          </a:xfrm>
          <a:prstGeom prst="rect">
            <a:avLst/>
          </a:prstGeom>
          <a:solidFill>
            <a:srgbClr val="EEEEEE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xmlns="" id="{99FC62FC-262F-4597-9BEB-08262A8464B3}"/>
              </a:ext>
            </a:extLst>
          </p:cNvPr>
          <p:cNvSpPr/>
          <p:nvPr/>
        </p:nvSpPr>
        <p:spPr>
          <a:xfrm>
            <a:off x="7350358" y="2382092"/>
            <a:ext cx="360000" cy="360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xmlns="" id="{D7C71A15-8548-48D0-BC0E-9DC02853A713}"/>
              </a:ext>
            </a:extLst>
          </p:cNvPr>
          <p:cNvSpPr/>
          <p:nvPr/>
        </p:nvSpPr>
        <p:spPr>
          <a:xfrm>
            <a:off x="7455373" y="2482000"/>
            <a:ext cx="360000" cy="360000"/>
          </a:xfrm>
          <a:prstGeom prst="rect">
            <a:avLst/>
          </a:prstGeom>
          <a:solidFill>
            <a:schemeClr val="tx2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xmlns="" id="{9FA9F1A5-106E-4107-9CC4-3883B8F1EFC6}"/>
              </a:ext>
            </a:extLst>
          </p:cNvPr>
          <p:cNvSpPr/>
          <p:nvPr/>
        </p:nvSpPr>
        <p:spPr>
          <a:xfrm>
            <a:off x="7567970" y="2603429"/>
            <a:ext cx="360000" cy="360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xmlns="" id="{5DE2BEF0-5A1C-4C8F-BD61-97CA97B214D4}"/>
              </a:ext>
            </a:extLst>
          </p:cNvPr>
          <p:cNvSpPr/>
          <p:nvPr/>
        </p:nvSpPr>
        <p:spPr>
          <a:xfrm>
            <a:off x="7677731" y="2714709"/>
            <a:ext cx="360000" cy="360000"/>
          </a:xfrm>
          <a:prstGeom prst="rect">
            <a:avLst/>
          </a:prstGeom>
          <a:solidFill>
            <a:srgbClr val="EEEEEE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xmlns="" id="{F8DD7500-57A1-4E6A-BD8D-5BE014EFA7D9}"/>
              </a:ext>
            </a:extLst>
          </p:cNvPr>
          <p:cNvSpPr/>
          <p:nvPr/>
        </p:nvSpPr>
        <p:spPr>
          <a:xfrm>
            <a:off x="7782746" y="2814617"/>
            <a:ext cx="360000" cy="360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xmlns="" id="{74616F08-3C8F-4382-90C5-C389EEBC49A7}"/>
              </a:ext>
            </a:extLst>
          </p:cNvPr>
          <p:cNvSpPr/>
          <p:nvPr/>
        </p:nvSpPr>
        <p:spPr>
          <a:xfrm>
            <a:off x="7895343" y="2936046"/>
            <a:ext cx="360000" cy="360000"/>
          </a:xfrm>
          <a:prstGeom prst="rect">
            <a:avLst/>
          </a:prstGeom>
          <a:solidFill>
            <a:srgbClr val="EEEEEE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xmlns="" id="{01D3DD7C-6DDB-4417-9BFB-2AEC652F47D3}"/>
              </a:ext>
            </a:extLst>
          </p:cNvPr>
          <p:cNvSpPr/>
          <p:nvPr/>
        </p:nvSpPr>
        <p:spPr>
          <a:xfrm>
            <a:off x="7458957" y="1727024"/>
            <a:ext cx="360000" cy="360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xmlns="" id="{9C5DD8A7-C202-4F50-B898-9F26E542C806}"/>
              </a:ext>
            </a:extLst>
          </p:cNvPr>
          <p:cNvSpPr/>
          <p:nvPr/>
        </p:nvSpPr>
        <p:spPr>
          <a:xfrm>
            <a:off x="7563972" y="1826932"/>
            <a:ext cx="360000" cy="360000"/>
          </a:xfrm>
          <a:prstGeom prst="rect">
            <a:avLst/>
          </a:prstGeom>
          <a:solidFill>
            <a:schemeClr val="tx2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xmlns="" id="{4CB0234B-6832-4A00-935F-18C868BC20E0}"/>
              </a:ext>
            </a:extLst>
          </p:cNvPr>
          <p:cNvSpPr/>
          <p:nvPr/>
        </p:nvSpPr>
        <p:spPr>
          <a:xfrm>
            <a:off x="7676569" y="1948361"/>
            <a:ext cx="360000" cy="360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xmlns="" id="{9E170381-2B13-4397-B883-DF860E7EF65B}"/>
              </a:ext>
            </a:extLst>
          </p:cNvPr>
          <p:cNvSpPr/>
          <p:nvPr/>
        </p:nvSpPr>
        <p:spPr>
          <a:xfrm>
            <a:off x="7786330" y="2059641"/>
            <a:ext cx="360000" cy="360000"/>
          </a:xfrm>
          <a:prstGeom prst="rect">
            <a:avLst/>
          </a:prstGeom>
          <a:solidFill>
            <a:srgbClr val="EEEEEE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xmlns="" id="{AB0A53DB-5BFD-4135-8D2B-C15FA900F5CE}"/>
              </a:ext>
            </a:extLst>
          </p:cNvPr>
          <p:cNvSpPr/>
          <p:nvPr/>
        </p:nvSpPr>
        <p:spPr>
          <a:xfrm>
            <a:off x="7891345" y="2159549"/>
            <a:ext cx="360000" cy="360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3D889BBF-60D9-4914-9A29-C06C2239914E}"/>
              </a:ext>
            </a:extLst>
          </p:cNvPr>
          <p:cNvSpPr/>
          <p:nvPr/>
        </p:nvSpPr>
        <p:spPr>
          <a:xfrm>
            <a:off x="8003942" y="2280978"/>
            <a:ext cx="360000" cy="360000"/>
          </a:xfrm>
          <a:prstGeom prst="rect">
            <a:avLst/>
          </a:prstGeom>
          <a:solidFill>
            <a:srgbClr val="EEEEEE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xmlns="" id="{58F01E01-0DAB-4D44-9070-3D55910463EA}"/>
              </a:ext>
            </a:extLst>
          </p:cNvPr>
          <p:cNvSpPr/>
          <p:nvPr/>
        </p:nvSpPr>
        <p:spPr>
          <a:xfrm>
            <a:off x="8107541" y="2382092"/>
            <a:ext cx="360000" cy="360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xmlns="" id="{943BBFF4-A1CE-412D-A28A-9257B1DC833C}"/>
              </a:ext>
            </a:extLst>
          </p:cNvPr>
          <p:cNvSpPr/>
          <p:nvPr/>
        </p:nvSpPr>
        <p:spPr>
          <a:xfrm>
            <a:off x="8212556" y="2482000"/>
            <a:ext cx="360000" cy="360000"/>
          </a:xfrm>
          <a:prstGeom prst="rect">
            <a:avLst/>
          </a:prstGeom>
          <a:solidFill>
            <a:schemeClr val="tx2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xmlns="" id="{4DD92A8F-ED24-451A-B0A4-D8489C59AD99}"/>
              </a:ext>
            </a:extLst>
          </p:cNvPr>
          <p:cNvSpPr/>
          <p:nvPr/>
        </p:nvSpPr>
        <p:spPr>
          <a:xfrm>
            <a:off x="8325153" y="2603429"/>
            <a:ext cx="360000" cy="360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xmlns="" id="{3B7B8A51-8AB1-44F1-A264-5D686F944A62}"/>
              </a:ext>
            </a:extLst>
          </p:cNvPr>
          <p:cNvSpPr/>
          <p:nvPr/>
        </p:nvSpPr>
        <p:spPr>
          <a:xfrm>
            <a:off x="8434914" y="2714709"/>
            <a:ext cx="360000" cy="360000"/>
          </a:xfrm>
          <a:prstGeom prst="rect">
            <a:avLst/>
          </a:prstGeom>
          <a:solidFill>
            <a:srgbClr val="EEEEEE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xmlns="" id="{1A9D9AC4-91B1-4492-9ED2-F1A752BC91E3}"/>
              </a:ext>
            </a:extLst>
          </p:cNvPr>
          <p:cNvSpPr/>
          <p:nvPr/>
        </p:nvSpPr>
        <p:spPr>
          <a:xfrm>
            <a:off x="8539929" y="2814617"/>
            <a:ext cx="360000" cy="360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xmlns="" id="{1168BB4C-0DDE-4A58-8E50-8BC2C1151E81}"/>
              </a:ext>
            </a:extLst>
          </p:cNvPr>
          <p:cNvSpPr/>
          <p:nvPr/>
        </p:nvSpPr>
        <p:spPr>
          <a:xfrm>
            <a:off x="8652526" y="2936046"/>
            <a:ext cx="360000" cy="360000"/>
          </a:xfrm>
          <a:prstGeom prst="rect">
            <a:avLst/>
          </a:prstGeom>
          <a:solidFill>
            <a:srgbClr val="EEEEEE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xmlns="" id="{C9DB937E-60EB-4BBF-B3FF-DBCAD3F0298F}"/>
              </a:ext>
            </a:extLst>
          </p:cNvPr>
          <p:cNvGrpSpPr/>
          <p:nvPr/>
        </p:nvGrpSpPr>
        <p:grpSpPr>
          <a:xfrm>
            <a:off x="2076796" y="1404573"/>
            <a:ext cx="1908972" cy="1915593"/>
            <a:chOff x="2259013" y="1113625"/>
            <a:chExt cx="1908972" cy="1915593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xmlns="" id="{903E0D7A-B4A1-4187-8E78-B536E61D95A7}"/>
                </a:ext>
              </a:extLst>
            </p:cNvPr>
            <p:cNvSpPr/>
            <p:nvPr/>
          </p:nvSpPr>
          <p:spPr>
            <a:xfrm>
              <a:off x="2259013" y="1113625"/>
              <a:ext cx="828000" cy="828000"/>
            </a:xfrm>
            <a:prstGeom prst="rect">
              <a:avLst/>
            </a:prstGeom>
            <a:solidFill>
              <a:srgbClr val="ABABAB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xmlns="" id="{2A878BC8-92C5-4D69-AFBD-671E938A3A26}"/>
                </a:ext>
              </a:extLst>
            </p:cNvPr>
            <p:cNvSpPr/>
            <p:nvPr/>
          </p:nvSpPr>
          <p:spPr>
            <a:xfrm>
              <a:off x="2364028" y="1213533"/>
              <a:ext cx="828000" cy="828000"/>
            </a:xfrm>
            <a:prstGeom prst="rect">
              <a:avLst/>
            </a:prstGeom>
            <a:solidFill>
              <a:schemeClr val="tx2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7AD0C627-E8E9-44AE-9355-5829DCD3F7F2}"/>
                </a:ext>
              </a:extLst>
            </p:cNvPr>
            <p:cNvSpPr/>
            <p:nvPr/>
          </p:nvSpPr>
          <p:spPr>
            <a:xfrm>
              <a:off x="2476625" y="1334962"/>
              <a:ext cx="828000" cy="828000"/>
            </a:xfrm>
            <a:prstGeom prst="rect">
              <a:avLst/>
            </a:prstGeom>
            <a:solidFill>
              <a:srgbClr val="ABABAB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D603833F-9A82-4FAE-B46E-489663FB9C52}"/>
                </a:ext>
              </a:extLst>
            </p:cNvPr>
            <p:cNvSpPr/>
            <p:nvPr/>
          </p:nvSpPr>
          <p:spPr>
            <a:xfrm>
              <a:off x="2586386" y="1446242"/>
              <a:ext cx="828000" cy="828000"/>
            </a:xfrm>
            <a:prstGeom prst="rect">
              <a:avLst/>
            </a:prstGeom>
            <a:solidFill>
              <a:srgbClr val="EEEEEE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xmlns="" id="{165325A9-71EB-4140-9779-D949B121ECEF}"/>
                </a:ext>
              </a:extLst>
            </p:cNvPr>
            <p:cNvSpPr/>
            <p:nvPr/>
          </p:nvSpPr>
          <p:spPr>
            <a:xfrm>
              <a:off x="2691401" y="1546150"/>
              <a:ext cx="828000" cy="828000"/>
            </a:xfrm>
            <a:prstGeom prst="rect">
              <a:avLst/>
            </a:prstGeom>
            <a:solidFill>
              <a:srgbClr val="ABABAB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xmlns="" id="{4D6557CB-2526-4B74-83D3-767F114DDF06}"/>
                </a:ext>
              </a:extLst>
            </p:cNvPr>
            <p:cNvSpPr/>
            <p:nvPr/>
          </p:nvSpPr>
          <p:spPr>
            <a:xfrm>
              <a:off x="2803998" y="1667579"/>
              <a:ext cx="828000" cy="828000"/>
            </a:xfrm>
            <a:prstGeom prst="rect">
              <a:avLst/>
            </a:prstGeom>
            <a:solidFill>
              <a:srgbClr val="EEEEEE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xmlns="" id="{981ACE9B-9BC0-4BBB-8FDB-4221C82ECB22}"/>
                </a:ext>
              </a:extLst>
            </p:cNvPr>
            <p:cNvSpPr/>
            <p:nvPr/>
          </p:nvSpPr>
          <p:spPr>
            <a:xfrm>
              <a:off x="2907597" y="1768693"/>
              <a:ext cx="828000" cy="828000"/>
            </a:xfrm>
            <a:prstGeom prst="rect">
              <a:avLst/>
            </a:prstGeom>
            <a:solidFill>
              <a:srgbClr val="ABABAB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54E093C2-5953-4AB9-8D45-369ED70F95C8}"/>
                </a:ext>
              </a:extLst>
            </p:cNvPr>
            <p:cNvSpPr/>
            <p:nvPr/>
          </p:nvSpPr>
          <p:spPr>
            <a:xfrm>
              <a:off x="3012612" y="1868601"/>
              <a:ext cx="828000" cy="828000"/>
            </a:xfrm>
            <a:prstGeom prst="rect">
              <a:avLst/>
            </a:prstGeom>
            <a:solidFill>
              <a:schemeClr val="tx2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DC9BD4B0-496D-40AB-8027-8FD45365D4A5}"/>
                </a:ext>
              </a:extLst>
            </p:cNvPr>
            <p:cNvSpPr/>
            <p:nvPr/>
          </p:nvSpPr>
          <p:spPr>
            <a:xfrm>
              <a:off x="3125209" y="1990030"/>
              <a:ext cx="828000" cy="828000"/>
            </a:xfrm>
            <a:prstGeom prst="rect">
              <a:avLst/>
            </a:prstGeom>
            <a:solidFill>
              <a:srgbClr val="ABABAB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xmlns="" id="{37CEDE86-584F-4A30-81B2-C2385F86BAAF}"/>
                </a:ext>
              </a:extLst>
            </p:cNvPr>
            <p:cNvSpPr/>
            <p:nvPr/>
          </p:nvSpPr>
          <p:spPr>
            <a:xfrm>
              <a:off x="3234970" y="2101310"/>
              <a:ext cx="828000" cy="828000"/>
            </a:xfrm>
            <a:prstGeom prst="rect">
              <a:avLst/>
            </a:prstGeom>
            <a:solidFill>
              <a:srgbClr val="EEEEEE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xmlns="" id="{74EEED83-A5DB-432E-B9C0-14E87CC2D02A}"/>
                </a:ext>
              </a:extLst>
            </p:cNvPr>
            <p:cNvSpPr/>
            <p:nvPr/>
          </p:nvSpPr>
          <p:spPr>
            <a:xfrm>
              <a:off x="3339985" y="2201218"/>
              <a:ext cx="828000" cy="828000"/>
            </a:xfrm>
            <a:prstGeom prst="rect">
              <a:avLst/>
            </a:prstGeom>
            <a:solidFill>
              <a:srgbClr val="ABABAB"/>
            </a:solidFill>
            <a:ln w="3175"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xmlns="" id="{DE2BDB24-474A-4B97-97B4-B5B0F98A0699}"/>
              </a:ext>
            </a:extLst>
          </p:cNvPr>
          <p:cNvCxnSpPr/>
          <p:nvPr/>
        </p:nvCxnSpPr>
        <p:spPr>
          <a:xfrm>
            <a:off x="4288338" y="2566788"/>
            <a:ext cx="379307" cy="0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xmlns="" id="{0F7C1CA8-D83F-4918-BC7B-6211E6E7904F}"/>
              </a:ext>
            </a:extLst>
          </p:cNvPr>
          <p:cNvCxnSpPr/>
          <p:nvPr/>
        </p:nvCxnSpPr>
        <p:spPr>
          <a:xfrm>
            <a:off x="487402" y="4505278"/>
            <a:ext cx="379307" cy="0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Rectangle 160">
            <a:extLst>
              <a:ext uri="{FF2B5EF4-FFF2-40B4-BE49-F238E27FC236}">
                <a16:creationId xmlns:a16="http://schemas.microsoft.com/office/drawing/2014/main" xmlns="" id="{4D726269-FF6E-4EA2-8A20-FC877CFFE123}"/>
              </a:ext>
            </a:extLst>
          </p:cNvPr>
          <p:cNvSpPr/>
          <p:nvPr/>
        </p:nvSpPr>
        <p:spPr>
          <a:xfrm>
            <a:off x="986757" y="3720767"/>
            <a:ext cx="252000" cy="252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xmlns="" id="{BA4A1B48-5D1C-47E5-806B-54E6DE293D9E}"/>
              </a:ext>
            </a:extLst>
          </p:cNvPr>
          <p:cNvSpPr/>
          <p:nvPr/>
        </p:nvSpPr>
        <p:spPr>
          <a:xfrm>
            <a:off x="1091772" y="3820675"/>
            <a:ext cx="252000" cy="252000"/>
          </a:xfrm>
          <a:prstGeom prst="rect">
            <a:avLst/>
          </a:prstGeom>
          <a:solidFill>
            <a:schemeClr val="tx2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xmlns="" id="{99A1E5FD-3C39-470A-B44C-63591D3F4AFA}"/>
              </a:ext>
            </a:extLst>
          </p:cNvPr>
          <p:cNvSpPr/>
          <p:nvPr/>
        </p:nvSpPr>
        <p:spPr>
          <a:xfrm>
            <a:off x="1204369" y="3942104"/>
            <a:ext cx="252000" cy="252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xmlns="" id="{E9DF3C5C-0915-4EF0-A6B6-83598FF9DF1B}"/>
              </a:ext>
            </a:extLst>
          </p:cNvPr>
          <p:cNvSpPr/>
          <p:nvPr/>
        </p:nvSpPr>
        <p:spPr>
          <a:xfrm>
            <a:off x="1314130" y="4053384"/>
            <a:ext cx="252000" cy="252000"/>
          </a:xfrm>
          <a:prstGeom prst="rect">
            <a:avLst/>
          </a:prstGeom>
          <a:solidFill>
            <a:srgbClr val="EEEEEE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xmlns="" id="{93155CF6-2B4B-481D-BE8D-3AFCC5FB10CB}"/>
              </a:ext>
            </a:extLst>
          </p:cNvPr>
          <p:cNvSpPr/>
          <p:nvPr/>
        </p:nvSpPr>
        <p:spPr>
          <a:xfrm>
            <a:off x="1419145" y="4153292"/>
            <a:ext cx="252000" cy="252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xmlns="" id="{51E9D17E-EF93-41E4-B009-C998303D4F55}"/>
              </a:ext>
            </a:extLst>
          </p:cNvPr>
          <p:cNvSpPr/>
          <p:nvPr/>
        </p:nvSpPr>
        <p:spPr>
          <a:xfrm>
            <a:off x="1531742" y="4274721"/>
            <a:ext cx="252000" cy="252000"/>
          </a:xfrm>
          <a:prstGeom prst="rect">
            <a:avLst/>
          </a:prstGeom>
          <a:solidFill>
            <a:srgbClr val="EEEEEE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xmlns="" id="{0CF1DD6E-BA03-46A8-8A35-4E520F7C8EF8}"/>
              </a:ext>
            </a:extLst>
          </p:cNvPr>
          <p:cNvSpPr/>
          <p:nvPr/>
        </p:nvSpPr>
        <p:spPr>
          <a:xfrm>
            <a:off x="1635341" y="4375835"/>
            <a:ext cx="252000" cy="252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xmlns="" id="{72AA5645-9A10-4EAE-83D6-B19EAF62FBBB}"/>
              </a:ext>
            </a:extLst>
          </p:cNvPr>
          <p:cNvSpPr/>
          <p:nvPr/>
        </p:nvSpPr>
        <p:spPr>
          <a:xfrm>
            <a:off x="1740356" y="4475743"/>
            <a:ext cx="252000" cy="252000"/>
          </a:xfrm>
          <a:prstGeom prst="rect">
            <a:avLst/>
          </a:prstGeom>
          <a:solidFill>
            <a:schemeClr val="tx2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xmlns="" id="{B0F806BD-490F-4DE0-BFC6-5648D247D201}"/>
              </a:ext>
            </a:extLst>
          </p:cNvPr>
          <p:cNvSpPr/>
          <p:nvPr/>
        </p:nvSpPr>
        <p:spPr>
          <a:xfrm>
            <a:off x="1852953" y="4597172"/>
            <a:ext cx="252000" cy="252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xmlns="" id="{4DC6E9E1-4908-426F-A54B-BEA89993B643}"/>
              </a:ext>
            </a:extLst>
          </p:cNvPr>
          <p:cNvSpPr/>
          <p:nvPr/>
        </p:nvSpPr>
        <p:spPr>
          <a:xfrm>
            <a:off x="1962714" y="4708452"/>
            <a:ext cx="252000" cy="252000"/>
          </a:xfrm>
          <a:prstGeom prst="rect">
            <a:avLst/>
          </a:prstGeom>
          <a:solidFill>
            <a:srgbClr val="EEEEEE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xmlns="" id="{550EFFA3-01E3-4EB5-9996-110E34FAB065}"/>
              </a:ext>
            </a:extLst>
          </p:cNvPr>
          <p:cNvSpPr/>
          <p:nvPr/>
        </p:nvSpPr>
        <p:spPr>
          <a:xfrm>
            <a:off x="2067729" y="4808360"/>
            <a:ext cx="252000" cy="252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xmlns="" id="{22501AAE-1B7C-4E30-84F0-61C89AA61E86}"/>
              </a:ext>
            </a:extLst>
          </p:cNvPr>
          <p:cNvSpPr/>
          <p:nvPr/>
        </p:nvSpPr>
        <p:spPr>
          <a:xfrm>
            <a:off x="2180326" y="4929789"/>
            <a:ext cx="252000" cy="252000"/>
          </a:xfrm>
          <a:prstGeom prst="rect">
            <a:avLst/>
          </a:prstGeom>
          <a:solidFill>
            <a:srgbClr val="EEEEEE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xmlns="" id="{60939C1C-FE66-4662-9485-5BD247E30AED}"/>
              </a:ext>
            </a:extLst>
          </p:cNvPr>
          <p:cNvSpPr/>
          <p:nvPr/>
        </p:nvSpPr>
        <p:spPr>
          <a:xfrm>
            <a:off x="1743940" y="3720767"/>
            <a:ext cx="252000" cy="252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xmlns="" id="{92721377-65A0-468B-AA1C-16284AD7AB3B}"/>
              </a:ext>
            </a:extLst>
          </p:cNvPr>
          <p:cNvSpPr/>
          <p:nvPr/>
        </p:nvSpPr>
        <p:spPr>
          <a:xfrm>
            <a:off x="1848955" y="3820675"/>
            <a:ext cx="252000" cy="252000"/>
          </a:xfrm>
          <a:prstGeom prst="rect">
            <a:avLst/>
          </a:prstGeom>
          <a:solidFill>
            <a:schemeClr val="tx2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xmlns="" id="{2B974CE3-53AA-4616-B4CD-890FF8CA5BED}"/>
              </a:ext>
            </a:extLst>
          </p:cNvPr>
          <p:cNvSpPr/>
          <p:nvPr/>
        </p:nvSpPr>
        <p:spPr>
          <a:xfrm>
            <a:off x="1961552" y="3942104"/>
            <a:ext cx="252000" cy="252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xmlns="" id="{B61243B9-0418-494E-97ED-D9C63ADB32D6}"/>
              </a:ext>
            </a:extLst>
          </p:cNvPr>
          <p:cNvSpPr/>
          <p:nvPr/>
        </p:nvSpPr>
        <p:spPr>
          <a:xfrm>
            <a:off x="2071313" y="4053384"/>
            <a:ext cx="252000" cy="252000"/>
          </a:xfrm>
          <a:prstGeom prst="rect">
            <a:avLst/>
          </a:prstGeom>
          <a:solidFill>
            <a:srgbClr val="EEEEEE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xmlns="" id="{65800C7F-1A1B-497F-A5B4-F55FF48091E6}"/>
              </a:ext>
            </a:extLst>
          </p:cNvPr>
          <p:cNvSpPr/>
          <p:nvPr/>
        </p:nvSpPr>
        <p:spPr>
          <a:xfrm>
            <a:off x="2176328" y="4153292"/>
            <a:ext cx="252000" cy="252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xmlns="" id="{ACC3155E-90A3-4FE6-BC89-6491F37FFA80}"/>
              </a:ext>
            </a:extLst>
          </p:cNvPr>
          <p:cNvSpPr/>
          <p:nvPr/>
        </p:nvSpPr>
        <p:spPr>
          <a:xfrm>
            <a:off x="2288925" y="4274721"/>
            <a:ext cx="252000" cy="252000"/>
          </a:xfrm>
          <a:prstGeom prst="rect">
            <a:avLst/>
          </a:prstGeom>
          <a:solidFill>
            <a:srgbClr val="EEEEEE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xmlns="" id="{A30FF143-8ADC-4902-85C8-914F14EA473D}"/>
              </a:ext>
            </a:extLst>
          </p:cNvPr>
          <p:cNvSpPr/>
          <p:nvPr/>
        </p:nvSpPr>
        <p:spPr>
          <a:xfrm>
            <a:off x="2392524" y="4375835"/>
            <a:ext cx="252000" cy="252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xmlns="" id="{47117252-9EC2-4813-9DFE-B7CCCB1DAC3A}"/>
              </a:ext>
            </a:extLst>
          </p:cNvPr>
          <p:cNvSpPr/>
          <p:nvPr/>
        </p:nvSpPr>
        <p:spPr>
          <a:xfrm>
            <a:off x="2497539" y="4475743"/>
            <a:ext cx="252000" cy="252000"/>
          </a:xfrm>
          <a:prstGeom prst="rect">
            <a:avLst/>
          </a:prstGeom>
          <a:solidFill>
            <a:schemeClr val="tx2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xmlns="" id="{D14D49EE-8772-44FA-B244-6210B3D12F91}"/>
              </a:ext>
            </a:extLst>
          </p:cNvPr>
          <p:cNvSpPr/>
          <p:nvPr/>
        </p:nvSpPr>
        <p:spPr>
          <a:xfrm>
            <a:off x="2610136" y="4597172"/>
            <a:ext cx="252000" cy="252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xmlns="" id="{EEB5CD7E-7CD3-4EBB-87F8-808C611F0D6B}"/>
              </a:ext>
            </a:extLst>
          </p:cNvPr>
          <p:cNvSpPr/>
          <p:nvPr/>
        </p:nvSpPr>
        <p:spPr>
          <a:xfrm>
            <a:off x="2719897" y="4708452"/>
            <a:ext cx="252000" cy="252000"/>
          </a:xfrm>
          <a:prstGeom prst="rect">
            <a:avLst/>
          </a:prstGeom>
          <a:solidFill>
            <a:srgbClr val="EEEEEE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xmlns="" id="{2F351358-5012-4F03-8FF3-9278FEB9927F}"/>
              </a:ext>
            </a:extLst>
          </p:cNvPr>
          <p:cNvSpPr/>
          <p:nvPr/>
        </p:nvSpPr>
        <p:spPr>
          <a:xfrm>
            <a:off x="2824912" y="4808360"/>
            <a:ext cx="252000" cy="252000"/>
          </a:xfrm>
          <a:prstGeom prst="rect">
            <a:avLst/>
          </a:prstGeom>
          <a:solidFill>
            <a:srgbClr val="ABABAB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xmlns="" id="{3A09F308-188B-4B3C-AA4F-1DC7A5E98A6B}"/>
              </a:ext>
            </a:extLst>
          </p:cNvPr>
          <p:cNvSpPr/>
          <p:nvPr/>
        </p:nvSpPr>
        <p:spPr>
          <a:xfrm>
            <a:off x="2937509" y="4929789"/>
            <a:ext cx="252000" cy="252000"/>
          </a:xfrm>
          <a:prstGeom prst="rect">
            <a:avLst/>
          </a:prstGeom>
          <a:solidFill>
            <a:srgbClr val="EEEEEE"/>
          </a:solidFill>
          <a:ln w="31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86" name="Straight Arrow Connector 185">
            <a:extLst>
              <a:ext uri="{FF2B5EF4-FFF2-40B4-BE49-F238E27FC236}">
                <a16:creationId xmlns:a16="http://schemas.microsoft.com/office/drawing/2014/main" xmlns="" id="{BEA59AFF-F1DC-4A8F-B4A2-24CBDE856403}"/>
              </a:ext>
            </a:extLst>
          </p:cNvPr>
          <p:cNvCxnSpPr/>
          <p:nvPr/>
        </p:nvCxnSpPr>
        <p:spPr>
          <a:xfrm>
            <a:off x="3545970" y="4505278"/>
            <a:ext cx="379307" cy="0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TextBox 186">
            <a:extLst>
              <a:ext uri="{FF2B5EF4-FFF2-40B4-BE49-F238E27FC236}">
                <a16:creationId xmlns:a16="http://schemas.microsoft.com/office/drawing/2014/main" xmlns="" id="{EF255768-38F3-4D6A-A950-086DBB16A0A8}"/>
              </a:ext>
            </a:extLst>
          </p:cNvPr>
          <p:cNvSpPr txBox="1"/>
          <p:nvPr/>
        </p:nvSpPr>
        <p:spPr>
          <a:xfrm>
            <a:off x="1596123" y="2811078"/>
            <a:ext cx="891318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fr-FR" sz="800" dirty="0"/>
              <a:t>2D Convolution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xmlns="" id="{8CFC8087-25E8-4D32-8E5E-32C3DB6DB59B}"/>
              </a:ext>
            </a:extLst>
          </p:cNvPr>
          <p:cNvSpPr txBox="1"/>
          <p:nvPr/>
        </p:nvSpPr>
        <p:spPr>
          <a:xfrm>
            <a:off x="6317829" y="2811078"/>
            <a:ext cx="891318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fr-FR" sz="800" dirty="0"/>
              <a:t>2D Convolution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xmlns="" id="{E5E6D340-8FB9-4674-AEA5-57D94D8439F7}"/>
              </a:ext>
            </a:extLst>
          </p:cNvPr>
          <p:cNvSpPr txBox="1"/>
          <p:nvPr/>
        </p:nvSpPr>
        <p:spPr>
          <a:xfrm>
            <a:off x="4183042" y="2811078"/>
            <a:ext cx="891318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fr-FR" sz="800" dirty="0"/>
              <a:t>8,8 </a:t>
            </a:r>
            <a:r>
              <a:rPr lang="fr-FR" sz="800" dirty="0" err="1"/>
              <a:t>Maxpooling</a:t>
            </a:r>
            <a:endParaRPr lang="fr-FR" sz="800" dirty="0"/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xmlns="" id="{DEBC6D21-CDF9-4DB7-9F68-D44ED5E17BF7}"/>
              </a:ext>
            </a:extLst>
          </p:cNvPr>
          <p:cNvSpPr txBox="1"/>
          <p:nvPr/>
        </p:nvSpPr>
        <p:spPr>
          <a:xfrm>
            <a:off x="231396" y="4688266"/>
            <a:ext cx="891318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fr-FR" sz="800" dirty="0"/>
              <a:t>2,2 </a:t>
            </a:r>
            <a:r>
              <a:rPr lang="fr-FR" sz="800" dirty="0" err="1"/>
              <a:t>Maxpooling</a:t>
            </a:r>
            <a:endParaRPr lang="fr-FR" sz="800" dirty="0"/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xmlns="" id="{7BD39570-DCBC-441A-8D1D-16CF541C01C0}"/>
              </a:ext>
            </a:extLst>
          </p:cNvPr>
          <p:cNvSpPr txBox="1"/>
          <p:nvPr/>
        </p:nvSpPr>
        <p:spPr>
          <a:xfrm>
            <a:off x="3289964" y="4677379"/>
            <a:ext cx="891318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fr-FR" sz="800" dirty="0"/>
              <a:t>Dense -</a:t>
            </a:r>
            <a:r>
              <a:rPr lang="fr-FR" sz="800" dirty="0" err="1"/>
              <a:t>Softmax</a:t>
            </a:r>
            <a:endParaRPr lang="fr-FR" sz="800" dirty="0"/>
          </a:p>
        </p:txBody>
      </p:sp>
      <p:cxnSp>
        <p:nvCxnSpPr>
          <p:cNvPr id="194" name="Straight Arrow Connector 193">
            <a:extLst>
              <a:ext uri="{FF2B5EF4-FFF2-40B4-BE49-F238E27FC236}">
                <a16:creationId xmlns:a16="http://schemas.microsoft.com/office/drawing/2014/main" xmlns="" id="{48CA84B6-CFCA-4E92-94D6-D28565C8BF36}"/>
              </a:ext>
            </a:extLst>
          </p:cNvPr>
          <p:cNvCxnSpPr/>
          <p:nvPr/>
        </p:nvCxnSpPr>
        <p:spPr>
          <a:xfrm>
            <a:off x="5624845" y="4505278"/>
            <a:ext cx="379307" cy="0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" name="TextBox 194">
            <a:extLst>
              <a:ext uri="{FF2B5EF4-FFF2-40B4-BE49-F238E27FC236}">
                <a16:creationId xmlns:a16="http://schemas.microsoft.com/office/drawing/2014/main" xmlns="" id="{06201574-BA37-43FC-8EC5-DE6FB30290EA}"/>
              </a:ext>
            </a:extLst>
          </p:cNvPr>
          <p:cNvSpPr txBox="1"/>
          <p:nvPr/>
        </p:nvSpPr>
        <p:spPr>
          <a:xfrm>
            <a:off x="5368839" y="4677379"/>
            <a:ext cx="891318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fr-FR" sz="800" dirty="0"/>
              <a:t>Dense -</a:t>
            </a:r>
            <a:r>
              <a:rPr lang="fr-FR" sz="800" dirty="0" err="1"/>
              <a:t>Softmax</a:t>
            </a:r>
            <a:endParaRPr lang="fr-FR" sz="800" dirty="0"/>
          </a:p>
        </p:txBody>
      </p:sp>
      <p:cxnSp>
        <p:nvCxnSpPr>
          <p:cNvPr id="196" name="Straight Arrow Connector 195">
            <a:extLst>
              <a:ext uri="{FF2B5EF4-FFF2-40B4-BE49-F238E27FC236}">
                <a16:creationId xmlns:a16="http://schemas.microsoft.com/office/drawing/2014/main" xmlns="" id="{C032EED4-7ED8-4C98-B8F1-53A4401DBF84}"/>
              </a:ext>
            </a:extLst>
          </p:cNvPr>
          <p:cNvCxnSpPr/>
          <p:nvPr/>
        </p:nvCxnSpPr>
        <p:spPr>
          <a:xfrm>
            <a:off x="5624845" y="4130902"/>
            <a:ext cx="379307" cy="0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TextBox 196">
            <a:extLst>
              <a:ext uri="{FF2B5EF4-FFF2-40B4-BE49-F238E27FC236}">
                <a16:creationId xmlns:a16="http://schemas.microsoft.com/office/drawing/2014/main" xmlns="" id="{5071F5E9-C011-49E9-BF5A-4CCE4CD5E9D6}"/>
              </a:ext>
            </a:extLst>
          </p:cNvPr>
          <p:cNvSpPr txBox="1"/>
          <p:nvPr/>
        </p:nvSpPr>
        <p:spPr>
          <a:xfrm>
            <a:off x="6317829" y="3983112"/>
            <a:ext cx="891318" cy="30128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fr-FR" sz="1000" b="1" dirty="0" err="1"/>
              <a:t>Benign</a:t>
            </a:r>
            <a:endParaRPr lang="fr-FR" sz="1000" b="1" dirty="0"/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xmlns="" id="{856A0557-5A4E-4E0B-A30D-E38CD9FB242F}"/>
              </a:ext>
            </a:extLst>
          </p:cNvPr>
          <p:cNvSpPr txBox="1"/>
          <p:nvPr/>
        </p:nvSpPr>
        <p:spPr>
          <a:xfrm>
            <a:off x="6317829" y="4376095"/>
            <a:ext cx="891318" cy="30128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fr-FR" sz="1000" b="1" dirty="0" err="1"/>
              <a:t>Malignant</a:t>
            </a:r>
            <a:endParaRPr lang="fr-FR" sz="1000" b="1" dirty="0"/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xmlns="" id="{66E64885-08C1-452B-8AFF-764E53F32A9F}"/>
              </a:ext>
            </a:extLst>
          </p:cNvPr>
          <p:cNvSpPr txBox="1"/>
          <p:nvPr/>
        </p:nvSpPr>
        <p:spPr>
          <a:xfrm>
            <a:off x="265653" y="1652432"/>
            <a:ext cx="86495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" dirty="0"/>
              <a:t>3@224x224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xmlns="" id="{F0B66786-E53B-4BAC-9E0A-B826321428FB}"/>
              </a:ext>
            </a:extLst>
          </p:cNvPr>
          <p:cNvSpPr txBox="1"/>
          <p:nvPr/>
        </p:nvSpPr>
        <p:spPr>
          <a:xfrm>
            <a:off x="2001841" y="1209526"/>
            <a:ext cx="86495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" dirty="0"/>
              <a:t>18@224x224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xmlns="" id="{6E719745-4399-4359-92B0-580ACD7E1452}"/>
              </a:ext>
            </a:extLst>
          </p:cNvPr>
          <p:cNvSpPr txBox="1"/>
          <p:nvPr/>
        </p:nvSpPr>
        <p:spPr>
          <a:xfrm>
            <a:off x="4488648" y="1409519"/>
            <a:ext cx="86495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" dirty="0"/>
              <a:t>18@28x28</a:t>
            </a: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xmlns="" id="{79616940-9A37-416C-99E9-3F07A949BD01}"/>
              </a:ext>
            </a:extLst>
          </p:cNvPr>
          <p:cNvSpPr txBox="1"/>
          <p:nvPr/>
        </p:nvSpPr>
        <p:spPr>
          <a:xfrm>
            <a:off x="6626311" y="1539675"/>
            <a:ext cx="86495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" dirty="0"/>
              <a:t>48@28x28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xmlns="" id="{5925F0A0-5D32-43C4-A10E-D27839079B62}"/>
              </a:ext>
            </a:extLst>
          </p:cNvPr>
          <p:cNvSpPr txBox="1"/>
          <p:nvPr/>
        </p:nvSpPr>
        <p:spPr>
          <a:xfrm>
            <a:off x="891598" y="3529620"/>
            <a:ext cx="86495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" dirty="0"/>
              <a:t>48@14x14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xmlns="" id="{58F9DBE6-D064-457C-95B3-466EF8D810AB}"/>
              </a:ext>
            </a:extLst>
          </p:cNvPr>
          <p:cNvSpPr txBox="1"/>
          <p:nvPr/>
        </p:nvSpPr>
        <p:spPr>
          <a:xfrm>
            <a:off x="3994132" y="3687726"/>
            <a:ext cx="86495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" dirty="0"/>
              <a:t>1x64</a:t>
            </a:r>
          </a:p>
        </p:txBody>
      </p:sp>
      <p:sp>
        <p:nvSpPr>
          <p:cNvPr id="105" name="Title 1">
            <a:extLst>
              <a:ext uri="{FF2B5EF4-FFF2-40B4-BE49-F238E27FC236}">
                <a16:creationId xmlns:a16="http://schemas.microsoft.com/office/drawing/2014/main" xmlns="" id="{36AC50CB-690A-4979-A92F-DA72C36B847F}"/>
              </a:ext>
            </a:extLst>
          </p:cNvPr>
          <p:cNvSpPr txBox="1">
            <a:spLocks/>
          </p:cNvSpPr>
          <p:nvPr/>
        </p:nvSpPr>
        <p:spPr>
          <a:xfrm>
            <a:off x="1389413" y="58569"/>
            <a:ext cx="6935189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 dirty="0" smtClean="0"/>
              <a:t>In-house </a:t>
            </a:r>
            <a:r>
              <a:rPr lang="en-US" dirty="0"/>
              <a:t>network: a simpler convolutional network for </a:t>
            </a:r>
            <a:r>
              <a:rPr lang="en-US" dirty="0" smtClean="0"/>
              <a:t>image classification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59116" y="836205"/>
            <a:ext cx="26308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2000" b="1" dirty="0" err="1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Principles</a:t>
            </a:r>
            <a:r>
              <a:rPr lang="fr-FR" sz="2000" b="1" dirty="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 &amp; structure</a:t>
            </a:r>
            <a:endParaRPr lang="en-US" sz="1800" dirty="0"/>
          </a:p>
        </p:txBody>
      </p:sp>
      <p:sp>
        <p:nvSpPr>
          <p:cNvPr id="104" name="Google Shape;721;p55"/>
          <p:cNvSpPr/>
          <p:nvPr/>
        </p:nvSpPr>
        <p:spPr>
          <a:xfrm>
            <a:off x="231396" y="879865"/>
            <a:ext cx="345741" cy="356450"/>
          </a:xfrm>
          <a:custGeom>
            <a:avLst/>
            <a:gdLst/>
            <a:ahLst/>
            <a:cxnLst/>
            <a:rect l="l" t="t" r="r" b="b"/>
            <a:pathLst>
              <a:path w="1307" h="1306" extrusionOk="0">
                <a:moveTo>
                  <a:pt x="657" y="0"/>
                </a:moveTo>
                <a:cubicBezTo>
                  <a:pt x="297" y="0"/>
                  <a:pt x="1" y="296"/>
                  <a:pt x="1" y="657"/>
                </a:cubicBezTo>
                <a:cubicBezTo>
                  <a:pt x="1" y="1017"/>
                  <a:pt x="297" y="1306"/>
                  <a:pt x="657" y="1306"/>
                </a:cubicBezTo>
                <a:cubicBezTo>
                  <a:pt x="1018" y="1306"/>
                  <a:pt x="1306" y="1017"/>
                  <a:pt x="1306" y="657"/>
                </a:cubicBezTo>
                <a:cubicBezTo>
                  <a:pt x="1306" y="296"/>
                  <a:pt x="1018" y="0"/>
                  <a:pt x="657" y="0"/>
                </a:cubicBez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</p:spTree>
    <p:extLst>
      <p:ext uri="{BB962C8B-B14F-4D97-AF65-F5344CB8AC3E}">
        <p14:creationId xmlns:p14="http://schemas.microsoft.com/office/powerpoint/2010/main" val="1785978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xmlns="" id="{13B5E804-3C06-46DC-988C-151CFAB0D1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318" y="1927166"/>
            <a:ext cx="4008000" cy="3006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46630" y="1188375"/>
            <a:ext cx="333777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Performances on </a:t>
            </a:r>
            <a:r>
              <a:rPr lang="fr-FR" sz="2000" b="1" dirty="0" err="1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our</a:t>
            </a:r>
            <a:r>
              <a:rPr lang="fr-FR" sz="2000" b="1" dirty="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fr-FR" sz="2000" b="1" dirty="0" err="1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dataset</a:t>
            </a:r>
            <a:endParaRPr lang="en-US" dirty="0"/>
          </a:p>
        </p:txBody>
      </p:sp>
      <p:sp>
        <p:nvSpPr>
          <p:cNvPr id="26" name="Google Shape;721;p55"/>
          <p:cNvSpPr/>
          <p:nvPr/>
        </p:nvSpPr>
        <p:spPr>
          <a:xfrm>
            <a:off x="284513" y="1210205"/>
            <a:ext cx="345741" cy="356450"/>
          </a:xfrm>
          <a:custGeom>
            <a:avLst/>
            <a:gdLst/>
            <a:ahLst/>
            <a:cxnLst/>
            <a:rect l="l" t="t" r="r" b="b"/>
            <a:pathLst>
              <a:path w="1307" h="1306" extrusionOk="0">
                <a:moveTo>
                  <a:pt x="657" y="0"/>
                </a:moveTo>
                <a:cubicBezTo>
                  <a:pt x="297" y="0"/>
                  <a:pt x="1" y="296"/>
                  <a:pt x="1" y="657"/>
                </a:cubicBezTo>
                <a:cubicBezTo>
                  <a:pt x="1" y="1017"/>
                  <a:pt x="297" y="1306"/>
                  <a:pt x="657" y="1306"/>
                </a:cubicBezTo>
                <a:cubicBezTo>
                  <a:pt x="1018" y="1306"/>
                  <a:pt x="1306" y="1017"/>
                  <a:pt x="1306" y="657"/>
                </a:cubicBezTo>
                <a:cubicBezTo>
                  <a:pt x="1306" y="296"/>
                  <a:pt x="1018" y="0"/>
                  <a:pt x="657" y="0"/>
                </a:cubicBez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2" name="Table 11"/>
          <p:cNvGraphicFramePr>
            <a:graphicFrameLocks noGrp="1"/>
          </p:cNvGraphicFramePr>
          <p:nvPr/>
        </p:nvGraphicFramePr>
        <p:xfrm>
          <a:off x="6202694" y="2085979"/>
          <a:ext cx="1952914" cy="2627964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97645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7645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656991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Loss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0.1263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56991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0.8234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56991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0.8083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56991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0.7959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3" name="Rectangle 12"/>
          <p:cNvSpPr/>
          <p:nvPr/>
        </p:nvSpPr>
        <p:spPr>
          <a:xfrm>
            <a:off x="2115195" y="1588485"/>
            <a:ext cx="267056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Performances on </a:t>
            </a:r>
            <a:r>
              <a:rPr lang="en-US" sz="1600" b="1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train</a:t>
            </a:r>
            <a:r>
              <a:rPr lang="en-US" sz="1600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set </a:t>
            </a:r>
          </a:p>
        </p:txBody>
      </p:sp>
      <p:cxnSp>
        <p:nvCxnSpPr>
          <p:cNvPr id="28" name="Straight Connector 27"/>
          <p:cNvCxnSpPr/>
          <p:nvPr/>
        </p:nvCxnSpPr>
        <p:spPr>
          <a:xfrm>
            <a:off x="5566115" y="1588485"/>
            <a:ext cx="31323" cy="3245696"/>
          </a:xfrm>
          <a:prstGeom prst="line">
            <a:avLst/>
          </a:prstGeom>
          <a:ln cap="rnd">
            <a:solidFill>
              <a:schemeClr val="accent3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6080914" y="1588485"/>
            <a:ext cx="267056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Performances on </a:t>
            </a:r>
            <a:r>
              <a:rPr lang="en-US" sz="1600" b="1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test</a:t>
            </a:r>
            <a:r>
              <a:rPr lang="en-US" sz="1600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set </a:t>
            </a:r>
          </a:p>
        </p:txBody>
      </p:sp>
      <p:sp>
        <p:nvSpPr>
          <p:cNvPr id="32" name="Title 1"/>
          <p:cNvSpPr>
            <a:spLocks noGrp="1"/>
          </p:cNvSpPr>
          <p:nvPr>
            <p:ph type="ctrTitle"/>
          </p:nvPr>
        </p:nvSpPr>
        <p:spPr>
          <a:xfrm>
            <a:off x="1389413" y="58569"/>
            <a:ext cx="6935189" cy="946200"/>
          </a:xfrm>
        </p:spPr>
        <p:txBody>
          <a:bodyPr/>
          <a:lstStyle/>
          <a:p>
            <a:r>
              <a:rPr lang="en-US" dirty="0" smtClean="0"/>
              <a:t>In-house </a:t>
            </a:r>
            <a:r>
              <a:rPr lang="en-US" dirty="0"/>
              <a:t>network: a simpler convolutional network for image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515849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93297" y="407671"/>
            <a:ext cx="3486621" cy="2054100"/>
          </a:xfrm>
        </p:spPr>
        <p:txBody>
          <a:bodyPr/>
          <a:lstStyle/>
          <a:p>
            <a:r>
              <a:rPr lang="en-US" sz="6000" dirty="0" smtClean="0"/>
              <a:t>Resnet18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93297" y="2376569"/>
            <a:ext cx="6333730" cy="1784400"/>
          </a:xfrm>
        </p:spPr>
        <p:txBody>
          <a:bodyPr/>
          <a:lstStyle/>
          <a:p>
            <a:r>
              <a:rPr lang="en-US" sz="2000" dirty="0"/>
              <a:t>A</a:t>
            </a:r>
            <a:r>
              <a:rPr lang="en-US" sz="2000" dirty="0" smtClean="0"/>
              <a:t> </a:t>
            </a:r>
            <a:r>
              <a:rPr lang="en-US" sz="2000" b="1" dirty="0"/>
              <a:t>modular</a:t>
            </a:r>
            <a:r>
              <a:rPr lang="en-US" sz="2000" dirty="0"/>
              <a:t> convolutional network for image classification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72634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46631" y="1188375"/>
            <a:ext cx="26308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 err="1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Principles</a:t>
            </a:r>
            <a:r>
              <a:rPr lang="fr-FR" sz="2000" b="1" dirty="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 &amp; structure</a:t>
            </a:r>
            <a:endParaRPr lang="en-US" sz="1800" dirty="0"/>
          </a:p>
        </p:txBody>
      </p:sp>
      <p:sp>
        <p:nvSpPr>
          <p:cNvPr id="26" name="Google Shape;721;p55"/>
          <p:cNvSpPr/>
          <p:nvPr/>
        </p:nvSpPr>
        <p:spPr>
          <a:xfrm>
            <a:off x="284513" y="1210206"/>
            <a:ext cx="345741" cy="356450"/>
          </a:xfrm>
          <a:custGeom>
            <a:avLst/>
            <a:gdLst/>
            <a:ahLst/>
            <a:cxnLst/>
            <a:rect l="l" t="t" r="r" b="b"/>
            <a:pathLst>
              <a:path w="1307" h="1306" extrusionOk="0">
                <a:moveTo>
                  <a:pt x="657" y="0"/>
                </a:moveTo>
                <a:cubicBezTo>
                  <a:pt x="297" y="0"/>
                  <a:pt x="1" y="296"/>
                  <a:pt x="1" y="657"/>
                </a:cubicBezTo>
                <a:cubicBezTo>
                  <a:pt x="1" y="1017"/>
                  <a:pt x="297" y="1306"/>
                  <a:pt x="657" y="1306"/>
                </a:cubicBezTo>
                <a:cubicBezTo>
                  <a:pt x="1018" y="1306"/>
                  <a:pt x="1306" y="1017"/>
                  <a:pt x="1306" y="657"/>
                </a:cubicBezTo>
                <a:cubicBezTo>
                  <a:pt x="1306" y="296"/>
                  <a:pt x="1018" y="0"/>
                  <a:pt x="657" y="0"/>
                </a:cubicBez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0" name="Rectangle 9"/>
          <p:cNvSpPr/>
          <p:nvPr/>
        </p:nvSpPr>
        <p:spPr>
          <a:xfrm>
            <a:off x="646631" y="1657815"/>
            <a:ext cx="3186332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u="sng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Application</a:t>
            </a: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: for a given image, find object name in the image </a:t>
            </a:r>
          </a:p>
          <a:p>
            <a:endParaRPr lang="en-US" dirty="0" smtClean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u="sng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Input</a:t>
            </a: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: image of size</a:t>
            </a:r>
            <a:r>
              <a:rPr lang="en-US" b="1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224*224*3 </a:t>
            </a: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(RGB image)</a:t>
            </a:r>
          </a:p>
          <a:p>
            <a:endParaRPr lang="en-US" sz="1600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4" name="Title 1"/>
          <p:cNvSpPr txBox="1">
            <a:spLocks/>
          </p:cNvSpPr>
          <p:nvPr/>
        </p:nvSpPr>
        <p:spPr>
          <a:xfrm>
            <a:off x="1389414" y="58569"/>
            <a:ext cx="6935189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quada One"/>
              <a:buNone/>
              <a:defRPr sz="2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 dirty="0"/>
              <a:t>Resnet18: a modular convolutional network for image classification</a:t>
            </a:r>
            <a:endParaRPr lang="en-US" dirty="0"/>
          </a:p>
        </p:txBody>
      </p:sp>
      <p:pic>
        <p:nvPicPr>
          <p:cNvPr id="8" name="Picture 4" descr="Image result for resnet18">
            <a:extLst>
              <a:ext uri="{FF2B5EF4-FFF2-40B4-BE49-F238E27FC236}">
                <a16:creationId xmlns:a16="http://schemas.microsoft.com/office/drawing/2014/main" xmlns="" id="{C68EBB95-D6CB-49AB-B918-90D17AC6B9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58298" y="3296805"/>
            <a:ext cx="9807592" cy="1891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4405746" y="1501067"/>
            <a:ext cx="4572000" cy="243143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Model size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: 44.7 MB</a:t>
            </a:r>
          </a:p>
          <a:p>
            <a:endParaRPr lang="en-US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Architecture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: 18 layers </a:t>
            </a:r>
          </a:p>
          <a:p>
            <a:r>
              <a:rPr lang="en-US" i="1" dirty="0" err="1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Connexions</a:t>
            </a:r>
            <a:r>
              <a:rPr lang="en-US" i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between layers</a:t>
            </a:r>
          </a:p>
          <a:p>
            <a:endParaRPr lang="en-US" i="1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Easy to use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: Structure and weights of the trained network </a:t>
            </a:r>
            <a:r>
              <a:rPr lang="en-US" b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freely available online </a:t>
            </a:r>
          </a:p>
          <a:p>
            <a:endParaRPr lang="en-US" i="1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285743" indent="-285743">
              <a:lnSpc>
                <a:spcPct val="150000"/>
              </a:lnSpc>
              <a:buFont typeface="Arial" charset="0"/>
              <a:buChar char="•"/>
            </a:pPr>
            <a:endParaRPr lang="en-US" sz="1600" i="1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endParaRPr lang="en-US" sz="1600" i="1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  <p:extLst>
      <p:ext uri="{BB962C8B-B14F-4D97-AF65-F5344CB8AC3E}">
        <p14:creationId xmlns:p14="http://schemas.microsoft.com/office/powerpoint/2010/main" val="354855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46630" y="1188375"/>
            <a:ext cx="333777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Performances on </a:t>
            </a:r>
            <a:r>
              <a:rPr lang="fr-FR" sz="2000" b="1" dirty="0" err="1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our</a:t>
            </a:r>
            <a:r>
              <a:rPr lang="fr-FR" sz="2000" b="1" dirty="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fr-FR" sz="2000" b="1" dirty="0" err="1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dataset</a:t>
            </a:r>
            <a:endParaRPr lang="en-US" dirty="0"/>
          </a:p>
        </p:txBody>
      </p:sp>
      <p:sp>
        <p:nvSpPr>
          <p:cNvPr id="26" name="Google Shape;721;p55"/>
          <p:cNvSpPr/>
          <p:nvPr/>
        </p:nvSpPr>
        <p:spPr>
          <a:xfrm>
            <a:off x="284513" y="1210205"/>
            <a:ext cx="345741" cy="356450"/>
          </a:xfrm>
          <a:custGeom>
            <a:avLst/>
            <a:gdLst/>
            <a:ahLst/>
            <a:cxnLst/>
            <a:rect l="l" t="t" r="r" b="b"/>
            <a:pathLst>
              <a:path w="1307" h="1306" extrusionOk="0">
                <a:moveTo>
                  <a:pt x="657" y="0"/>
                </a:moveTo>
                <a:cubicBezTo>
                  <a:pt x="297" y="0"/>
                  <a:pt x="1" y="296"/>
                  <a:pt x="1" y="657"/>
                </a:cubicBezTo>
                <a:cubicBezTo>
                  <a:pt x="1" y="1017"/>
                  <a:pt x="297" y="1306"/>
                  <a:pt x="657" y="1306"/>
                </a:cubicBezTo>
                <a:cubicBezTo>
                  <a:pt x="1018" y="1306"/>
                  <a:pt x="1306" y="1017"/>
                  <a:pt x="1306" y="657"/>
                </a:cubicBezTo>
                <a:cubicBezTo>
                  <a:pt x="1306" y="296"/>
                  <a:pt x="1018" y="0"/>
                  <a:pt x="657" y="0"/>
                </a:cubicBez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6202694" y="2085979"/>
          <a:ext cx="1952914" cy="2627964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97645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7645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656991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Loss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0.0935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56991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0.8188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56991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0.8000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56991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0.7959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3" name="Rectangle 12"/>
          <p:cNvSpPr/>
          <p:nvPr/>
        </p:nvSpPr>
        <p:spPr>
          <a:xfrm>
            <a:off x="2115195" y="1588485"/>
            <a:ext cx="267056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Performances on </a:t>
            </a:r>
            <a:r>
              <a:rPr lang="en-US" sz="1600" b="1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train</a:t>
            </a:r>
            <a:r>
              <a:rPr lang="en-US" sz="1600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set </a:t>
            </a:r>
          </a:p>
        </p:txBody>
      </p:sp>
      <p:cxnSp>
        <p:nvCxnSpPr>
          <p:cNvPr id="28" name="Straight Connector 27"/>
          <p:cNvCxnSpPr/>
          <p:nvPr/>
        </p:nvCxnSpPr>
        <p:spPr>
          <a:xfrm>
            <a:off x="5566115" y="1588485"/>
            <a:ext cx="31323" cy="3245696"/>
          </a:xfrm>
          <a:prstGeom prst="line">
            <a:avLst/>
          </a:prstGeom>
          <a:ln cap="rnd">
            <a:solidFill>
              <a:schemeClr val="accent3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6080914" y="1588485"/>
            <a:ext cx="267056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Performances on </a:t>
            </a:r>
            <a:r>
              <a:rPr lang="en-US" sz="1600" b="1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test</a:t>
            </a:r>
            <a:r>
              <a:rPr lang="en-US" sz="1600" u="sng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set </a:t>
            </a:r>
          </a:p>
        </p:txBody>
      </p:sp>
      <p:sp>
        <p:nvSpPr>
          <p:cNvPr id="32" name="Title 1"/>
          <p:cNvSpPr>
            <a:spLocks noGrp="1"/>
          </p:cNvSpPr>
          <p:nvPr>
            <p:ph type="ctrTitle"/>
          </p:nvPr>
        </p:nvSpPr>
        <p:spPr>
          <a:xfrm>
            <a:off x="1389413" y="58569"/>
            <a:ext cx="6935189" cy="946200"/>
          </a:xfrm>
        </p:spPr>
        <p:txBody>
          <a:bodyPr/>
          <a:lstStyle/>
          <a:p>
            <a:r>
              <a:rPr lang="en-US" dirty="0" smtClean="0"/>
              <a:t>Resnet18: </a:t>
            </a:r>
            <a:r>
              <a:rPr lang="en-US" dirty="0"/>
              <a:t>a </a:t>
            </a:r>
            <a:r>
              <a:rPr lang="en-US" dirty="0" smtClean="0"/>
              <a:t>modular convolutional </a:t>
            </a:r>
            <a:r>
              <a:rPr lang="en-US" dirty="0"/>
              <a:t>network for image classification</a:t>
            </a:r>
            <a:endParaRPr lang="en-US" dirty="0"/>
          </a:p>
        </p:txBody>
      </p:sp>
      <p:pic>
        <p:nvPicPr>
          <p:cNvPr id="3" name="Picture 2" descr="A screenshot of a map&#10;&#10;Description automatically generated">
            <a:extLst>
              <a:ext uri="{FF2B5EF4-FFF2-40B4-BE49-F238E27FC236}">
                <a16:creationId xmlns:a16="http://schemas.microsoft.com/office/drawing/2014/main" xmlns="" id="{3A8E7693-048D-4159-BDA3-814BDB35D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70" y="1988595"/>
            <a:ext cx="4008169" cy="3006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625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46630" y="1188375"/>
            <a:ext cx="29145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Performances on test set:</a:t>
            </a:r>
            <a:endParaRPr lang="en-US" dirty="0"/>
          </a:p>
        </p:txBody>
      </p:sp>
      <p:sp>
        <p:nvSpPr>
          <p:cNvPr id="26" name="Google Shape;721;p55"/>
          <p:cNvSpPr/>
          <p:nvPr/>
        </p:nvSpPr>
        <p:spPr>
          <a:xfrm>
            <a:off x="284513" y="1210205"/>
            <a:ext cx="345741" cy="356450"/>
          </a:xfrm>
          <a:custGeom>
            <a:avLst/>
            <a:gdLst/>
            <a:ahLst/>
            <a:cxnLst/>
            <a:rect l="l" t="t" r="r" b="b"/>
            <a:pathLst>
              <a:path w="1307" h="1306" extrusionOk="0">
                <a:moveTo>
                  <a:pt x="657" y="0"/>
                </a:moveTo>
                <a:cubicBezTo>
                  <a:pt x="297" y="0"/>
                  <a:pt x="1" y="296"/>
                  <a:pt x="1" y="657"/>
                </a:cubicBezTo>
                <a:cubicBezTo>
                  <a:pt x="1" y="1017"/>
                  <a:pt x="297" y="1306"/>
                  <a:pt x="657" y="1306"/>
                </a:cubicBezTo>
                <a:cubicBezTo>
                  <a:pt x="1018" y="1306"/>
                  <a:pt x="1306" y="1017"/>
                  <a:pt x="1306" y="657"/>
                </a:cubicBezTo>
                <a:cubicBezTo>
                  <a:pt x="1306" y="296"/>
                  <a:pt x="1018" y="0"/>
                  <a:pt x="657" y="0"/>
                </a:cubicBez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Title 1"/>
          <p:cNvSpPr>
            <a:spLocks noGrp="1"/>
          </p:cNvSpPr>
          <p:nvPr>
            <p:ph type="ctrTitle"/>
          </p:nvPr>
        </p:nvSpPr>
        <p:spPr>
          <a:xfrm>
            <a:off x="1389413" y="58569"/>
            <a:ext cx="6935189" cy="946200"/>
          </a:xfrm>
        </p:spPr>
        <p:txBody>
          <a:bodyPr/>
          <a:lstStyle/>
          <a:p>
            <a:r>
              <a:rPr lang="en-US" dirty="0"/>
              <a:t>Global benchmark between used networks</a:t>
            </a:r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xmlns="" id="{0F2A611B-1AB5-4B70-AA6C-21B584F3A8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30036" y="2387734"/>
          <a:ext cx="6426380" cy="1854200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1123284">
                  <a:extLst>
                    <a:ext uri="{9D8B030D-6E8A-4147-A177-3AD203B41FA5}">
                      <a16:colId xmlns:a16="http://schemas.microsoft.com/office/drawing/2014/main" xmlns="" val="740112590"/>
                    </a:ext>
                  </a:extLst>
                </a:gridCol>
                <a:gridCol w="1325774">
                  <a:extLst>
                    <a:ext uri="{9D8B030D-6E8A-4147-A177-3AD203B41FA5}">
                      <a16:colId xmlns:a16="http://schemas.microsoft.com/office/drawing/2014/main" xmlns="" val="1913058837"/>
                    </a:ext>
                  </a:extLst>
                </a:gridCol>
                <a:gridCol w="1325774">
                  <a:extLst>
                    <a:ext uri="{9D8B030D-6E8A-4147-A177-3AD203B41FA5}">
                      <a16:colId xmlns:a16="http://schemas.microsoft.com/office/drawing/2014/main" xmlns="" val="1708547229"/>
                    </a:ext>
                  </a:extLst>
                </a:gridCol>
                <a:gridCol w="1325774">
                  <a:extLst>
                    <a:ext uri="{9D8B030D-6E8A-4147-A177-3AD203B41FA5}">
                      <a16:colId xmlns:a16="http://schemas.microsoft.com/office/drawing/2014/main" xmlns="" val="4217619831"/>
                    </a:ext>
                  </a:extLst>
                </a:gridCol>
                <a:gridCol w="1325774">
                  <a:extLst>
                    <a:ext uri="{9D8B030D-6E8A-4147-A177-3AD203B41FA5}">
                      <a16:colId xmlns:a16="http://schemas.microsoft.com/office/drawing/2014/main" xmlns="" val="11971662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VGG-16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MobileNetV2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Resnet-18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 house net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27953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Loss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0.0159</a:t>
                      </a:r>
                      <a:endParaRPr lang="en-US" b="1" dirty="0">
                        <a:solidFill>
                          <a:schemeClr val="accent5">
                            <a:lumMod val="50000"/>
                          </a:schemeClr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0.0954</a:t>
                      </a:r>
                      <a:endParaRPr lang="en-US" b="0" dirty="0">
                        <a:effectLst/>
                        <a:latin typeface="+mn-lt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strike="noStrike" cap="none" dirty="0">
                          <a:effectLst/>
                          <a:sym typeface="Arial"/>
                        </a:rPr>
                        <a:t>0.0935</a:t>
                      </a:r>
                      <a:endParaRPr lang="en-US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0.1263</a:t>
                      </a:r>
                      <a:endParaRPr lang="en-US" b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362694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0.7936</a:t>
                      </a:r>
                      <a:endParaRPr lang="en-US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u="none" strike="noStrike" cap="none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sym typeface="Arial"/>
                        </a:rPr>
                        <a:t>0.8417</a:t>
                      </a:r>
                      <a:endParaRPr lang="en-US" b="1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strike="noStrike" cap="none" dirty="0">
                          <a:effectLst/>
                          <a:sym typeface="Arial"/>
                        </a:rPr>
                        <a:t>0.8188</a:t>
                      </a:r>
                      <a:endParaRPr lang="en-US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0.8234</a:t>
                      </a:r>
                      <a:endParaRPr lang="en-US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84275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0.8011</a:t>
                      </a:r>
                      <a:endParaRPr lang="en-US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u="none" strike="noStrike" cap="none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sym typeface="Arial"/>
                        </a:rPr>
                        <a:t>0.8128</a:t>
                      </a:r>
                      <a:endParaRPr lang="en-US" b="1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0.8000</a:t>
                      </a:r>
                      <a:endParaRPr lang="en-US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0.8083</a:t>
                      </a:r>
                      <a:endParaRPr lang="en-US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4292118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0.7194</a:t>
                      </a:r>
                      <a:endParaRPr lang="en-US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u="none" strike="noStrike" cap="none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sym typeface="Arial"/>
                        </a:rPr>
                        <a:t>0.8418</a:t>
                      </a:r>
                      <a:endParaRPr lang="en-US" b="1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strike="noStrike" cap="none" dirty="0">
                          <a:effectLst/>
                          <a:sym typeface="Arial"/>
                        </a:rPr>
                        <a:t>0.7959</a:t>
                      </a:r>
                      <a:endParaRPr lang="en-US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0.7959</a:t>
                      </a:r>
                      <a:endParaRPr lang="en-US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3489856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3870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Activation </a:t>
            </a:r>
            <a:r>
              <a:rPr lang="fr-FR" dirty="0" err="1" smtClean="0"/>
              <a:t>map</a:t>
            </a:r>
            <a:r>
              <a:rPr lang="fr-FR" dirty="0" smtClean="0"/>
              <a:t> </a:t>
            </a:r>
            <a:r>
              <a:rPr lang="fr-FR" dirty="0" err="1" smtClean="0"/>
              <a:t>confirms</a:t>
            </a:r>
            <a:r>
              <a:rPr lang="fr-FR" dirty="0" smtClean="0"/>
              <a:t> the </a:t>
            </a:r>
            <a:r>
              <a:rPr lang="fr-FR" dirty="0" err="1" smtClean="0"/>
              <a:t>result</a:t>
            </a:r>
            <a:r>
              <a:rPr lang="fr-FR" dirty="0" smtClean="0"/>
              <a:t>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902" y="1406370"/>
            <a:ext cx="1632560" cy="16325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051" y="3301561"/>
            <a:ext cx="1634411" cy="16344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25" y="1616530"/>
            <a:ext cx="2844800" cy="2844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778745" y="2038695"/>
            <a:ext cx="9395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Malignant </a:t>
            </a:r>
          </a:p>
          <a:p>
            <a:pPr algn="ctr"/>
            <a:r>
              <a:rPr lang="en-US" dirty="0"/>
              <a:t> 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99,99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%</a:t>
            </a:r>
            <a:endParaRPr lang="en-US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778745" y="3595546"/>
            <a:ext cx="80081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err="1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Benigm</a:t>
            </a:r>
            <a:endParaRPr lang="en-US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</a:endParaRPr>
          </a:p>
          <a:p>
            <a:pPr algn="ctr"/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 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0,01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%</a:t>
            </a:r>
            <a:endParaRPr lang="en-US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</a:endParaRPr>
          </a:p>
        </p:txBody>
      </p:sp>
      <p:grpSp>
        <p:nvGrpSpPr>
          <p:cNvPr id="13" name="Google Shape;884;p55"/>
          <p:cNvGrpSpPr/>
          <p:nvPr/>
        </p:nvGrpSpPr>
        <p:grpSpPr>
          <a:xfrm rot="19432572">
            <a:off x="3518216" y="2632484"/>
            <a:ext cx="444810" cy="304612"/>
            <a:chOff x="4920150" y="1977875"/>
            <a:chExt cx="68525" cy="33800"/>
          </a:xfrm>
        </p:grpSpPr>
        <p:sp>
          <p:nvSpPr>
            <p:cNvPr id="14" name="Google Shape;885;p55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86;p55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87;p55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884;p55"/>
          <p:cNvGrpSpPr/>
          <p:nvPr/>
        </p:nvGrpSpPr>
        <p:grpSpPr>
          <a:xfrm rot="1730232">
            <a:off x="3519366" y="3246067"/>
            <a:ext cx="444810" cy="304612"/>
            <a:chOff x="4920150" y="1977875"/>
            <a:chExt cx="68525" cy="33800"/>
          </a:xfrm>
        </p:grpSpPr>
        <p:sp>
          <p:nvSpPr>
            <p:cNvPr id="18" name="Google Shape;885;p55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86;p55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87;p55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Rectangle 20"/>
          <p:cNvSpPr/>
          <p:nvPr/>
        </p:nvSpPr>
        <p:spPr>
          <a:xfrm>
            <a:off x="903778" y="1044933"/>
            <a:ext cx="12666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Original image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4572001" y="1044933"/>
            <a:ext cx="185178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Activation map images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617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Activation </a:t>
            </a:r>
            <a:r>
              <a:rPr lang="fr-FR" dirty="0" err="1" smtClean="0"/>
              <a:t>map</a:t>
            </a:r>
            <a:r>
              <a:rPr lang="fr-FR" dirty="0" smtClean="0"/>
              <a:t> </a:t>
            </a:r>
            <a:r>
              <a:rPr lang="fr-FR" dirty="0" err="1" smtClean="0"/>
              <a:t>infirms</a:t>
            </a:r>
            <a:r>
              <a:rPr lang="fr-FR" dirty="0" smtClean="0"/>
              <a:t> the </a:t>
            </a:r>
            <a:r>
              <a:rPr lang="fr-FR" dirty="0" err="1" smtClean="0"/>
              <a:t>result</a:t>
            </a:r>
            <a:r>
              <a:rPr lang="fr-FR" dirty="0" smtClean="0"/>
              <a:t>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902" y="1406370"/>
            <a:ext cx="1632560" cy="16325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051" y="3301561"/>
            <a:ext cx="1634411" cy="16344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25" y="1616530"/>
            <a:ext cx="2844800" cy="2844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778745" y="2038695"/>
            <a:ext cx="9395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Malignant </a:t>
            </a:r>
          </a:p>
          <a:p>
            <a:pPr algn="ctr"/>
            <a:r>
              <a:rPr lang="en-US" dirty="0"/>
              <a:t> </a:t>
            </a: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55,95%</a:t>
            </a:r>
            <a:endParaRPr lang="en-US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778745" y="3595546"/>
            <a:ext cx="80081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err="1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Benigm</a:t>
            </a:r>
            <a:endParaRPr lang="en-US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</a:endParaRPr>
          </a:p>
          <a:p>
            <a:pPr algn="ctr"/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 </a:t>
            </a: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44,05%</a:t>
            </a:r>
            <a:endParaRPr lang="en-US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</a:endParaRPr>
          </a:p>
        </p:txBody>
      </p:sp>
      <p:grpSp>
        <p:nvGrpSpPr>
          <p:cNvPr id="13" name="Google Shape;884;p55"/>
          <p:cNvGrpSpPr/>
          <p:nvPr/>
        </p:nvGrpSpPr>
        <p:grpSpPr>
          <a:xfrm rot="19432572">
            <a:off x="3518216" y="2632484"/>
            <a:ext cx="444810" cy="304612"/>
            <a:chOff x="4920150" y="1977875"/>
            <a:chExt cx="68525" cy="33800"/>
          </a:xfrm>
        </p:grpSpPr>
        <p:sp>
          <p:nvSpPr>
            <p:cNvPr id="14" name="Google Shape;885;p55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86;p55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87;p55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884;p55"/>
          <p:cNvGrpSpPr/>
          <p:nvPr/>
        </p:nvGrpSpPr>
        <p:grpSpPr>
          <a:xfrm rot="1730232">
            <a:off x="3519366" y="3246067"/>
            <a:ext cx="444810" cy="304612"/>
            <a:chOff x="4920150" y="1977875"/>
            <a:chExt cx="68525" cy="33800"/>
          </a:xfrm>
        </p:grpSpPr>
        <p:sp>
          <p:nvSpPr>
            <p:cNvPr id="18" name="Google Shape;885;p55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86;p55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87;p55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Rectangle 20"/>
          <p:cNvSpPr/>
          <p:nvPr/>
        </p:nvSpPr>
        <p:spPr>
          <a:xfrm>
            <a:off x="903778" y="1044933"/>
            <a:ext cx="12666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Original image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4572001" y="1044933"/>
            <a:ext cx="185178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Activation map images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060" y="3301561"/>
            <a:ext cx="1634411" cy="163441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051" y="1387820"/>
            <a:ext cx="1651110" cy="165111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24" y="1616530"/>
            <a:ext cx="2844800" cy="2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01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Annabelle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902" y="1406370"/>
            <a:ext cx="1632560" cy="16325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051" y="3301561"/>
            <a:ext cx="1634411" cy="163441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778745" y="2038695"/>
            <a:ext cx="9395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Malignant </a:t>
            </a:r>
          </a:p>
          <a:p>
            <a:pPr algn="ctr"/>
            <a:r>
              <a:rPr lang="en-US" dirty="0"/>
              <a:t> </a:t>
            </a: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13,95%</a:t>
            </a:r>
            <a:endParaRPr lang="en-US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778745" y="3595546"/>
            <a:ext cx="80081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err="1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Benigm</a:t>
            </a:r>
            <a:endParaRPr lang="en-US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</a:endParaRPr>
          </a:p>
          <a:p>
            <a:pPr algn="ctr"/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 </a:t>
            </a: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86,05%</a:t>
            </a:r>
            <a:endParaRPr lang="en-US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</a:endParaRPr>
          </a:p>
        </p:txBody>
      </p:sp>
      <p:grpSp>
        <p:nvGrpSpPr>
          <p:cNvPr id="13" name="Google Shape;884;p55"/>
          <p:cNvGrpSpPr/>
          <p:nvPr/>
        </p:nvGrpSpPr>
        <p:grpSpPr>
          <a:xfrm rot="19432572">
            <a:off x="3518216" y="2632484"/>
            <a:ext cx="444810" cy="304612"/>
            <a:chOff x="4920150" y="1977875"/>
            <a:chExt cx="68525" cy="33800"/>
          </a:xfrm>
        </p:grpSpPr>
        <p:sp>
          <p:nvSpPr>
            <p:cNvPr id="14" name="Google Shape;885;p55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86;p55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87;p55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884;p55"/>
          <p:cNvGrpSpPr/>
          <p:nvPr/>
        </p:nvGrpSpPr>
        <p:grpSpPr>
          <a:xfrm rot="1730232">
            <a:off x="3519366" y="3246067"/>
            <a:ext cx="444810" cy="304612"/>
            <a:chOff x="4920150" y="1977875"/>
            <a:chExt cx="68525" cy="33800"/>
          </a:xfrm>
        </p:grpSpPr>
        <p:sp>
          <p:nvSpPr>
            <p:cNvPr id="18" name="Google Shape;885;p55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86;p55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87;p55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Rectangle 20"/>
          <p:cNvSpPr/>
          <p:nvPr/>
        </p:nvSpPr>
        <p:spPr>
          <a:xfrm>
            <a:off x="903778" y="1044933"/>
            <a:ext cx="12666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Original image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4572001" y="1044933"/>
            <a:ext cx="185178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</a:rPr>
              <a:t>Activation map images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060" y="3301561"/>
            <a:ext cx="1634411" cy="163441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051" y="1387820"/>
            <a:ext cx="1651110" cy="16511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051" y="1401028"/>
            <a:ext cx="2090422" cy="163790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056" y="3301561"/>
            <a:ext cx="2085968" cy="1634412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74" y="1772395"/>
            <a:ext cx="3453727" cy="270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1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0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156" name="Google Shape;156;p30"/>
          <p:cNvSpPr txBox="1">
            <a:spLocks noGrp="1"/>
          </p:cNvSpPr>
          <p:nvPr>
            <p:ph type="title" idx="5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fr-FR" dirty="0" smtClean="0"/>
              <a:t>2</a:t>
            </a:r>
            <a:endParaRPr dirty="0"/>
          </a:p>
        </p:txBody>
      </p:sp>
      <p:sp>
        <p:nvSpPr>
          <p:cNvPr id="157" name="Google Shape;157;p30"/>
          <p:cNvSpPr txBox="1">
            <a:spLocks noGrp="1"/>
          </p:cNvSpPr>
          <p:nvPr>
            <p:ph type="title" idx="4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fr-FR" dirty="0" smtClean="0"/>
              <a:t>1</a:t>
            </a:r>
            <a:endParaRPr dirty="0"/>
          </a:p>
        </p:txBody>
      </p:sp>
      <p:cxnSp>
        <p:nvCxnSpPr>
          <p:cNvPr id="158" name="Google Shape;158;p30"/>
          <p:cNvCxnSpPr/>
          <p:nvPr/>
        </p:nvCxnSpPr>
        <p:spPr>
          <a:xfrm>
            <a:off x="3297225" y="0"/>
            <a:ext cx="0" cy="239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" name="Google Shape;159;p30"/>
          <p:cNvCxnSpPr/>
          <p:nvPr/>
        </p:nvCxnSpPr>
        <p:spPr>
          <a:xfrm>
            <a:off x="5861950" y="3131400"/>
            <a:ext cx="0" cy="203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1" name="Google Shape;161;p30"/>
          <p:cNvSpPr txBox="1">
            <a:spLocks noGrp="1"/>
          </p:cNvSpPr>
          <p:nvPr>
            <p:ph type="title" idx="7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fr-FR" dirty="0" smtClean="0"/>
              <a:t>3</a:t>
            </a:r>
            <a:endParaRPr dirty="0"/>
          </a:p>
        </p:txBody>
      </p:sp>
      <p:sp>
        <p:nvSpPr>
          <p:cNvPr id="162" name="Google Shape;162;p30"/>
          <p:cNvSpPr txBox="1">
            <a:spLocks noGrp="1"/>
          </p:cNvSpPr>
          <p:nvPr>
            <p:ph type="title" idx="8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fr-FR" dirty="0" smtClean="0"/>
              <a:t>4</a:t>
            </a:r>
            <a:endParaRPr dirty="0"/>
          </a:p>
        </p:txBody>
      </p:sp>
      <p:sp>
        <p:nvSpPr>
          <p:cNvPr id="167" name="Google Shape;167;p30"/>
          <p:cNvSpPr txBox="1">
            <a:spLocks noGrp="1"/>
          </p:cNvSpPr>
          <p:nvPr>
            <p:ph type="ctrTitle" idx="18"/>
          </p:nvPr>
        </p:nvSpPr>
        <p:spPr>
          <a:xfrm>
            <a:off x="6811558" y="32335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dirty="0"/>
              <a:t>One </a:t>
            </a:r>
            <a:r>
              <a:rPr lang="fr-FR" dirty="0" err="1"/>
              <a:t>constraint</a:t>
            </a:r>
            <a:r>
              <a:rPr lang="fr-FR" dirty="0"/>
              <a:t>: </a:t>
            </a:r>
            <a:r>
              <a:rPr lang="fr-FR" dirty="0" err="1"/>
              <a:t>deploying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at large </a:t>
            </a:r>
            <a:r>
              <a:rPr lang="fr-FR" dirty="0" err="1"/>
              <a:t>scale</a:t>
            </a:r>
            <a:endParaRPr lang="fr-FR" dirty="0"/>
          </a:p>
        </p:txBody>
      </p:sp>
      <p:sp>
        <p:nvSpPr>
          <p:cNvPr id="169" name="Google Shape;169;p30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Live </a:t>
            </a:r>
            <a:r>
              <a:rPr lang="fr-FR" dirty="0" err="1" smtClean="0"/>
              <a:t>demo</a:t>
            </a:r>
            <a:endParaRPr dirty="0"/>
          </a:p>
        </p:txBody>
      </p:sp>
      <p:sp>
        <p:nvSpPr>
          <p:cNvPr id="35" name="Google Shape;151;p30">
            <a:extLst>
              <a:ext uri="{FF2B5EF4-FFF2-40B4-BE49-F238E27FC236}">
                <a16:creationId xmlns:a16="http://schemas.microsoft.com/office/drawing/2014/main" xmlns="" id="{FB91B163-A4CD-3944-A7F2-A09FC4D904FB}"/>
              </a:ext>
            </a:extLst>
          </p:cNvPr>
          <p:cNvSpPr txBox="1">
            <a:spLocks/>
          </p:cNvSpPr>
          <p:nvPr/>
        </p:nvSpPr>
        <p:spPr>
          <a:xfrm>
            <a:off x="0" y="1308073"/>
            <a:ext cx="2364596" cy="750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lvl="0"/>
            <a:r>
              <a:rPr lang="en-US" dirty="0"/>
              <a:t>One goal: saving life</a:t>
            </a:r>
            <a:endParaRPr lang="en-US" dirty="0"/>
          </a:p>
        </p:txBody>
      </p:sp>
      <p:sp>
        <p:nvSpPr>
          <p:cNvPr id="36" name="Google Shape;151;p30">
            <a:extLst>
              <a:ext uri="{FF2B5EF4-FFF2-40B4-BE49-F238E27FC236}">
                <a16:creationId xmlns:a16="http://schemas.microsoft.com/office/drawing/2014/main" xmlns="" id="{B50F44E9-7C38-1A48-891B-5C80F0D0B1D2}"/>
              </a:ext>
            </a:extLst>
          </p:cNvPr>
          <p:cNvSpPr txBox="1">
            <a:spLocks/>
          </p:cNvSpPr>
          <p:nvPr/>
        </p:nvSpPr>
        <p:spPr>
          <a:xfrm>
            <a:off x="162328" y="2594767"/>
            <a:ext cx="2205566" cy="408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fr-FR" dirty="0"/>
              <a:t>One </a:t>
            </a:r>
            <a:r>
              <a:rPr lang="fr-FR" dirty="0" err="1"/>
              <a:t>way</a:t>
            </a:r>
            <a:r>
              <a:rPr lang="fr-FR" dirty="0"/>
              <a:t>: </a:t>
            </a:r>
            <a:r>
              <a:rPr lang="fr-FR" dirty="0" err="1"/>
              <a:t>automating</a:t>
            </a:r>
            <a:r>
              <a:rPr lang="fr-FR" dirty="0"/>
              <a:t> skin-cancer </a:t>
            </a:r>
            <a:r>
              <a:rPr lang="fr-FR" dirty="0" err="1"/>
              <a:t>detection</a:t>
            </a:r>
            <a:r>
              <a:rPr lang="fr-FR" dirty="0"/>
              <a:t> 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3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Live </a:t>
            </a:r>
            <a:r>
              <a:rPr lang="fr-FR" dirty="0" err="1" smtClean="0"/>
              <a:t>demo</a:t>
            </a:r>
            <a:r>
              <a:rPr lang="fr-FR" dirty="0" smtClean="0"/>
              <a:t> </a:t>
            </a:r>
            <a:endParaRPr dirty="0"/>
          </a:p>
        </p:txBody>
      </p:sp>
      <p:sp>
        <p:nvSpPr>
          <p:cNvPr id="397" name="Google Shape;397;p43"/>
          <p:cNvSpPr txBox="1">
            <a:spLocks noGrp="1"/>
          </p:cNvSpPr>
          <p:nvPr>
            <p:ph type="title" idx="2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398" name="Google Shape;398;p43"/>
          <p:cNvCxnSpPr/>
          <p:nvPr/>
        </p:nvCxnSpPr>
        <p:spPr>
          <a:xfrm>
            <a:off x="0" y="2737950"/>
            <a:ext cx="1676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3"/>
          <p:cNvSpPr/>
          <p:nvPr/>
        </p:nvSpPr>
        <p:spPr>
          <a:xfrm>
            <a:off x="1660512" y="3673575"/>
            <a:ext cx="1486200" cy="9462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p33"/>
          <p:cNvSpPr txBox="1"/>
          <p:nvPr/>
        </p:nvSpPr>
        <p:spPr>
          <a:xfrm>
            <a:off x="1759362" y="3728612"/>
            <a:ext cx="1320188" cy="823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500" b="1" dirty="0" err="1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Adding</a:t>
            </a:r>
            <a:r>
              <a:rPr lang="fr-FR" sz="1500" b="1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a </a:t>
            </a:r>
            <a:r>
              <a:rPr lang="fr-FR" sz="1500" b="1" dirty="0" err="1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recall</a:t>
            </a:r>
            <a:r>
              <a:rPr lang="fr-FR" sz="1500" b="1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fr-FR" sz="1500" b="1" dirty="0" err="1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penality</a:t>
            </a:r>
            <a:r>
              <a:rPr lang="fr-FR" sz="1500" b="1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fr-FR" sz="1500" b="1" dirty="0" smtClean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to </a:t>
            </a:r>
            <a:r>
              <a:rPr lang="fr-FR" sz="1500" b="1" dirty="0" err="1" smtClean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loss</a:t>
            </a:r>
            <a:r>
              <a:rPr lang="fr-FR" sz="1500" b="1" dirty="0" smtClean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fr-FR" sz="1500" b="1" dirty="0" err="1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function</a:t>
            </a:r>
            <a:endParaRPr sz="1500" b="1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94" name="Google Shape;194;p33"/>
          <p:cNvSpPr/>
          <p:nvPr/>
        </p:nvSpPr>
        <p:spPr>
          <a:xfrm>
            <a:off x="6046450" y="3673575"/>
            <a:ext cx="1486200" cy="9462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33"/>
          <p:cNvSpPr txBox="1"/>
          <p:nvPr/>
        </p:nvSpPr>
        <p:spPr>
          <a:xfrm>
            <a:off x="6158211" y="3728613"/>
            <a:ext cx="1288500" cy="823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500" b="1" dirty="0" err="1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Taking</a:t>
            </a:r>
            <a:r>
              <a:rPr lang="fr-FR" sz="1500" b="1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fr-FR" sz="1500" b="1" dirty="0" err="1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into</a:t>
            </a:r>
            <a:r>
              <a:rPr lang="fr-FR" sz="1500" b="1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fr-FR" sz="1500" b="1" dirty="0" smtClean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RGPD </a:t>
            </a:r>
            <a:r>
              <a:rPr lang="fr-FR" sz="1500" b="1" dirty="0" err="1" smtClean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regulation</a:t>
            </a:r>
            <a:endParaRPr sz="1500" b="1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198" name="Google Shape;198;p33"/>
          <p:cNvCxnSpPr/>
          <p:nvPr/>
        </p:nvCxnSpPr>
        <p:spPr>
          <a:xfrm rot="-5400000" flipH="1">
            <a:off x="4396930" y="2314525"/>
            <a:ext cx="360900" cy="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9" name="Google Shape;199;p33"/>
          <p:cNvSpPr/>
          <p:nvPr/>
        </p:nvSpPr>
        <p:spPr>
          <a:xfrm>
            <a:off x="3079550" y="2572350"/>
            <a:ext cx="3055500" cy="8337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3"/>
          <p:cNvSpPr/>
          <p:nvPr/>
        </p:nvSpPr>
        <p:spPr>
          <a:xfrm>
            <a:off x="3834350" y="1111125"/>
            <a:ext cx="1486200" cy="9462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1" name="Google Shape;201;p33"/>
          <p:cNvCxnSpPr/>
          <p:nvPr/>
        </p:nvCxnSpPr>
        <p:spPr>
          <a:xfrm rot="5400000">
            <a:off x="2408400" y="3002475"/>
            <a:ext cx="611100" cy="584700"/>
          </a:xfrm>
          <a:prstGeom prst="bentConnector3">
            <a:avLst>
              <a:gd name="adj1" fmla="val -69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4" name="Google Shape;204;p33"/>
          <p:cNvCxnSpPr/>
          <p:nvPr/>
        </p:nvCxnSpPr>
        <p:spPr>
          <a:xfrm>
            <a:off x="6211750" y="3040275"/>
            <a:ext cx="577800" cy="560100"/>
          </a:xfrm>
          <a:prstGeom prst="bentConnector3">
            <a:avLst>
              <a:gd name="adj1" fmla="val 9974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7" name="Google Shape;207;p33"/>
          <p:cNvSpPr txBox="1"/>
          <p:nvPr/>
        </p:nvSpPr>
        <p:spPr>
          <a:xfrm>
            <a:off x="3079550" y="2854225"/>
            <a:ext cx="3055500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ADDITIONAL THOUGHTS</a:t>
            </a:r>
            <a:endParaRPr sz="1800" b="1" dirty="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10" name="Google Shape;210;p33"/>
          <p:cNvSpPr txBox="1"/>
          <p:nvPr/>
        </p:nvSpPr>
        <p:spPr>
          <a:xfrm>
            <a:off x="3946004" y="1199322"/>
            <a:ext cx="1374546" cy="774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500" b="1" dirty="0" err="1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Improving</a:t>
            </a:r>
            <a:r>
              <a:rPr lang="fr-FR" sz="1500" b="1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fr-FR" sz="1500" b="1" dirty="0" smtClean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photo </a:t>
            </a:r>
            <a:r>
              <a:rPr lang="fr-FR" sz="1500" b="1" dirty="0" err="1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quality</a:t>
            </a:r>
            <a:endParaRPr sz="1500" b="1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  <p:extLst>
      <p:ext uri="{BB962C8B-B14F-4D97-AF65-F5344CB8AC3E}">
        <p14:creationId xmlns:p14="http://schemas.microsoft.com/office/powerpoint/2010/main" val="202760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>
            <a:spLocks noGrp="1"/>
          </p:cNvSpPr>
          <p:nvPr>
            <p:ph type="ctrTitle"/>
          </p:nvPr>
        </p:nvSpPr>
        <p:spPr>
          <a:xfrm flipH="1">
            <a:off x="1147649" y="3085150"/>
            <a:ext cx="5348153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One</a:t>
            </a:r>
            <a:r>
              <a:rPr lang="en-GB" dirty="0" smtClean="0"/>
              <a:t> goal: saving life </a:t>
            </a:r>
            <a:endParaRPr dirty="0"/>
          </a:p>
        </p:txBody>
      </p:sp>
      <p:sp>
        <p:nvSpPr>
          <p:cNvPr id="176" name="Google Shape;176;p31"/>
          <p:cNvSpPr txBox="1">
            <a:spLocks noGrp="1"/>
          </p:cNvSpPr>
          <p:nvPr>
            <p:ph type="title" idx="2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177" name="Google Shape;177;p31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964DEF98-5E02-4363-A52D-3BBC254A55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 increase of skin cancer incidence</a:t>
            </a:r>
            <a:endParaRPr lang="en-US" dirty="0"/>
          </a:p>
        </p:txBody>
      </p:sp>
      <p:sp>
        <p:nvSpPr>
          <p:cNvPr id="10" name="Sous-titre 7">
            <a:extLst>
              <a:ext uri="{FF2B5EF4-FFF2-40B4-BE49-F238E27FC236}">
                <a16:creationId xmlns:a16="http://schemas.microsoft.com/office/drawing/2014/main" xmlns="" id="{D746D601-D284-4986-B825-C8FC7E54C2ED}"/>
              </a:ext>
            </a:extLst>
          </p:cNvPr>
          <p:cNvSpPr txBox="1">
            <a:spLocks/>
          </p:cNvSpPr>
          <p:nvPr/>
        </p:nvSpPr>
        <p:spPr>
          <a:xfrm flipH="1">
            <a:off x="5248721" y="4557540"/>
            <a:ext cx="32649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 lang="en-US" dirty="0"/>
          </a:p>
        </p:txBody>
      </p:sp>
      <p:grpSp>
        <p:nvGrpSpPr>
          <p:cNvPr id="14" name="Google Shape;4118;p57"/>
          <p:cNvGrpSpPr/>
          <p:nvPr/>
        </p:nvGrpSpPr>
        <p:grpSpPr>
          <a:xfrm>
            <a:off x="4782669" y="1414632"/>
            <a:ext cx="196722" cy="453189"/>
            <a:chOff x="4584850" y="4399275"/>
            <a:chExt cx="225875" cy="481825"/>
          </a:xfrm>
        </p:grpSpPr>
        <p:sp>
          <p:nvSpPr>
            <p:cNvPr id="15" name="Google Shape;4119;p57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" name="Google Shape;4120;p57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7" name="Google Shape;4421;p57"/>
          <p:cNvSpPr/>
          <p:nvPr/>
        </p:nvSpPr>
        <p:spPr>
          <a:xfrm>
            <a:off x="4984747" y="1965217"/>
            <a:ext cx="194247" cy="464218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9" name="Google Shape;4421;p57"/>
          <p:cNvSpPr/>
          <p:nvPr/>
        </p:nvSpPr>
        <p:spPr>
          <a:xfrm>
            <a:off x="5603034" y="1434505"/>
            <a:ext cx="194247" cy="464218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20" name="Google Shape;4421;p57"/>
          <p:cNvSpPr/>
          <p:nvPr/>
        </p:nvSpPr>
        <p:spPr>
          <a:xfrm>
            <a:off x="5201565" y="1434505"/>
            <a:ext cx="194247" cy="464218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21" name="Google Shape;4421;p57"/>
          <p:cNvSpPr/>
          <p:nvPr/>
        </p:nvSpPr>
        <p:spPr>
          <a:xfrm>
            <a:off x="5409815" y="1965217"/>
            <a:ext cx="194247" cy="464218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5472758"/>
              </p:ext>
            </p:extLst>
          </p:nvPr>
        </p:nvGraphicFramePr>
        <p:xfrm>
          <a:off x="1487026" y="1414632"/>
          <a:ext cx="6883044" cy="3165067"/>
        </p:xfrm>
        <a:graphic>
          <a:graphicData uri="http://schemas.openxmlformats.org/drawingml/2006/table">
            <a:tbl>
              <a:tblPr firstRow="1" bandRow="1">
                <a:tableStyleId>{151C2703-CCE2-4AE3-91E6-7231136CF68B}</a:tableStyleId>
              </a:tblPr>
              <a:tblGrid>
                <a:gridCol w="2890175"/>
                <a:gridCol w="1698521"/>
                <a:gridCol w="2294348"/>
              </a:tblGrid>
              <a:tr h="48588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800"/>
                        <a:buFont typeface="Exo 2"/>
                        <a:buNone/>
                        <a:tabLst/>
                        <a:defRPr/>
                      </a:pPr>
                      <a:r>
                        <a:rPr kumimoji="0" lang="en-US" sz="5000" b="1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434343"/>
                          </a:solidFill>
                          <a:effectLst/>
                          <a:uLnTx/>
                          <a:uFillTx/>
                          <a:latin typeface="Exo 2"/>
                          <a:ea typeface="Exo 2"/>
                          <a:cs typeface="Exo 2"/>
                          <a:sym typeface="Exo 2"/>
                        </a:rPr>
                        <a:t>1 in 3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5500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800"/>
                        <a:buFont typeface="Exo 2"/>
                        <a:buNone/>
                        <a:tabLst/>
                        <a:defRPr/>
                      </a:pPr>
                      <a:r>
                        <a:rPr kumimoji="0" lang="en-US" sz="5000" b="1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434343"/>
                          </a:solidFill>
                          <a:effectLst/>
                          <a:uLnTx/>
                          <a:uFillTx/>
                          <a:latin typeface="Exo 2"/>
                          <a:ea typeface="Exo 2"/>
                          <a:cs typeface="Exo 2"/>
                          <a:sym typeface="Exo 2"/>
                        </a:rPr>
                        <a:t>1 in 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608989">
                <a:tc>
                  <a:txBody>
                    <a:bodyPr/>
                    <a:lstStyle/>
                    <a:p>
                      <a:pPr marL="457200" marR="0" lvl="0" indent="-3048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34343"/>
                        </a:buClr>
                        <a:buSzPts val="1100"/>
                        <a:buFont typeface="Roboto Condensed Light"/>
                        <a:buNone/>
                        <a:tabLst/>
                        <a:defRPr/>
                      </a:pPr>
                      <a:r>
                        <a:rPr kumimoji="0" lang="en-US" sz="1100" b="1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434343"/>
                          </a:solidFill>
                          <a:effectLst/>
                          <a:uLnTx/>
                          <a:uFillTx/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cancers</a:t>
                      </a:r>
                      <a:r>
                        <a:rPr kumimoji="0" lang="en-US" sz="11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434343"/>
                          </a:solidFill>
                          <a:effectLst/>
                          <a:uLnTx/>
                          <a:uFillTx/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 diagnosed is a skin cancer.</a:t>
                      </a:r>
                    </a:p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457200" marR="0" lvl="0" indent="-3048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34343"/>
                        </a:buClr>
                        <a:buSzPts val="1100"/>
                        <a:buFont typeface="Roboto Condensed Light"/>
                        <a:buNone/>
                        <a:tabLst/>
                        <a:defRPr/>
                      </a:pPr>
                      <a:r>
                        <a:rPr kumimoji="0" lang="en-US" sz="1100" b="1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434343"/>
                          </a:solidFill>
                          <a:effectLst/>
                          <a:uLnTx/>
                          <a:uFillTx/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Americans</a:t>
                      </a:r>
                      <a:r>
                        <a:rPr kumimoji="0" lang="en-US" sz="11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434343"/>
                          </a:solidFill>
                          <a:effectLst/>
                          <a:uLnTx/>
                          <a:uFillTx/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 will develop skin cancer in their lifetime.</a:t>
                      </a:r>
                    </a:p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95526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800"/>
                        <a:buFont typeface="Exo 2"/>
                        <a:buNone/>
                        <a:tabLst/>
                        <a:defRPr/>
                      </a:pPr>
                      <a:r>
                        <a:rPr kumimoji="0" lang="en-US" sz="5500" b="1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434343"/>
                          </a:solidFill>
                          <a:effectLst/>
                          <a:uLnTx/>
                          <a:uFillTx/>
                          <a:latin typeface="Exo 2"/>
                          <a:ea typeface="Exo 2"/>
                          <a:cs typeface="Exo 2"/>
                          <a:sym typeface="Exo 2"/>
                        </a:rPr>
                        <a:t> </a:t>
                      </a:r>
                      <a:r>
                        <a:rPr kumimoji="0" lang="en-US" sz="5000" b="1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434343"/>
                          </a:solidFill>
                          <a:effectLst/>
                          <a:uLnTx/>
                          <a:uFillTx/>
                          <a:latin typeface="Exo 2"/>
                          <a:ea typeface="Exo 2"/>
                          <a:cs typeface="Exo 2"/>
                          <a:sym typeface="Exo 2"/>
                        </a:rPr>
                        <a:t>+2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800"/>
                        <a:buFont typeface="Exo 2"/>
                        <a:buNone/>
                        <a:tabLst/>
                        <a:defRPr/>
                      </a:pPr>
                      <a:endParaRPr kumimoji="0" lang="en-US" sz="5000" b="1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434343"/>
                        </a:solidFill>
                        <a:effectLst/>
                        <a:uLnTx/>
                        <a:uFillTx/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800"/>
                        <a:buFont typeface="Exo 2"/>
                        <a:buNone/>
                        <a:tabLst/>
                        <a:defRPr/>
                      </a:pPr>
                      <a:r>
                        <a:rPr kumimoji="0" lang="en-US" sz="5000" b="1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434343"/>
                          </a:solidFill>
                          <a:effectLst/>
                          <a:uLnTx/>
                          <a:uFillTx/>
                          <a:latin typeface="Exo 2"/>
                          <a:ea typeface="Exo 2"/>
                          <a:cs typeface="Exo 2"/>
                          <a:sym typeface="Exo 2"/>
                        </a:rPr>
                        <a:t>x 2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457200" marR="0" lvl="0" indent="-3048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34343"/>
                        </a:buClr>
                        <a:buSzPts val="1100"/>
                        <a:buFont typeface="Roboto Condensed Light"/>
                        <a:buNone/>
                        <a:tabLst/>
                        <a:defRPr/>
                      </a:pPr>
                      <a:r>
                        <a:rPr kumimoji="0" lang="en-US" sz="1100" b="1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434343"/>
                          </a:solidFill>
                          <a:effectLst/>
                          <a:uLnTx/>
                          <a:uFillTx/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people</a:t>
                      </a:r>
                      <a:r>
                        <a:rPr kumimoji="0" lang="en-US" sz="11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434343"/>
                          </a:solidFill>
                          <a:effectLst/>
                          <a:uLnTx/>
                          <a:uFillTx/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 die of skin cancer in the U.S. every hour.</a:t>
                      </a:r>
                    </a:p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457200" marR="0" lvl="0" indent="-3048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34343"/>
                        </a:buClr>
                        <a:buSzPts val="1100"/>
                        <a:buFont typeface="Roboto Condensed Light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434343"/>
                          </a:solidFill>
                          <a:effectLst/>
                          <a:uLnTx/>
                          <a:uFillTx/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Having 5 or more sunburns doubles your risk for melanoma.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30" name="Google Shape;7043;p63"/>
          <p:cNvSpPr/>
          <p:nvPr/>
        </p:nvSpPr>
        <p:spPr>
          <a:xfrm>
            <a:off x="677416" y="3305977"/>
            <a:ext cx="625013" cy="593889"/>
          </a:xfrm>
          <a:custGeom>
            <a:avLst/>
            <a:gdLst/>
            <a:ahLst/>
            <a:cxnLst/>
            <a:rect l="l" t="t" r="r" b="b"/>
            <a:pathLst>
              <a:path w="6932" h="6239" extrusionOk="0">
                <a:moveTo>
                  <a:pt x="3340" y="2364"/>
                </a:moveTo>
                <a:cubicBezTo>
                  <a:pt x="3529" y="2364"/>
                  <a:pt x="3686" y="2521"/>
                  <a:pt x="3686" y="2710"/>
                </a:cubicBezTo>
                <a:lnTo>
                  <a:pt x="3686" y="3435"/>
                </a:lnTo>
                <a:lnTo>
                  <a:pt x="4411" y="3435"/>
                </a:lnTo>
                <a:cubicBezTo>
                  <a:pt x="4600" y="3435"/>
                  <a:pt x="4757" y="3592"/>
                  <a:pt x="4757" y="3782"/>
                </a:cubicBezTo>
                <a:cubicBezTo>
                  <a:pt x="4757" y="3971"/>
                  <a:pt x="4600" y="4128"/>
                  <a:pt x="4411" y="4128"/>
                </a:cubicBezTo>
                <a:lnTo>
                  <a:pt x="3686" y="4128"/>
                </a:lnTo>
                <a:lnTo>
                  <a:pt x="3686" y="4853"/>
                </a:lnTo>
                <a:cubicBezTo>
                  <a:pt x="3686" y="5042"/>
                  <a:pt x="3529" y="5199"/>
                  <a:pt x="3340" y="5199"/>
                </a:cubicBezTo>
                <a:cubicBezTo>
                  <a:pt x="3151" y="5199"/>
                  <a:pt x="2993" y="5042"/>
                  <a:pt x="2993" y="4853"/>
                </a:cubicBezTo>
                <a:lnTo>
                  <a:pt x="2993" y="4128"/>
                </a:lnTo>
                <a:lnTo>
                  <a:pt x="2268" y="4128"/>
                </a:lnTo>
                <a:cubicBezTo>
                  <a:pt x="2079" y="4128"/>
                  <a:pt x="1922" y="3971"/>
                  <a:pt x="1922" y="3782"/>
                </a:cubicBezTo>
                <a:cubicBezTo>
                  <a:pt x="1922" y="3592"/>
                  <a:pt x="2079" y="3435"/>
                  <a:pt x="2268" y="3435"/>
                </a:cubicBezTo>
                <a:lnTo>
                  <a:pt x="2993" y="3435"/>
                </a:lnTo>
                <a:lnTo>
                  <a:pt x="2993" y="2710"/>
                </a:lnTo>
                <a:cubicBezTo>
                  <a:pt x="2993" y="2521"/>
                  <a:pt x="3151" y="2364"/>
                  <a:pt x="3340" y="2364"/>
                </a:cubicBezTo>
                <a:close/>
                <a:moveTo>
                  <a:pt x="3434" y="1"/>
                </a:moveTo>
                <a:cubicBezTo>
                  <a:pt x="2836" y="1"/>
                  <a:pt x="2394" y="474"/>
                  <a:pt x="2394" y="1041"/>
                </a:cubicBezTo>
                <a:lnTo>
                  <a:pt x="2394" y="1387"/>
                </a:lnTo>
                <a:lnTo>
                  <a:pt x="1008" y="1387"/>
                </a:lnTo>
                <a:cubicBezTo>
                  <a:pt x="441" y="1387"/>
                  <a:pt x="0" y="1860"/>
                  <a:pt x="0" y="2395"/>
                </a:cubicBezTo>
                <a:lnTo>
                  <a:pt x="0" y="6239"/>
                </a:lnTo>
                <a:lnTo>
                  <a:pt x="6931" y="6239"/>
                </a:lnTo>
                <a:lnTo>
                  <a:pt x="6931" y="2395"/>
                </a:lnTo>
                <a:lnTo>
                  <a:pt x="6837" y="2395"/>
                </a:lnTo>
                <a:cubicBezTo>
                  <a:pt x="6837" y="1828"/>
                  <a:pt x="6364" y="1387"/>
                  <a:pt x="5829" y="1387"/>
                </a:cubicBezTo>
                <a:lnTo>
                  <a:pt x="4442" y="1387"/>
                </a:lnTo>
                <a:lnTo>
                  <a:pt x="4442" y="1041"/>
                </a:lnTo>
                <a:cubicBezTo>
                  <a:pt x="4442" y="442"/>
                  <a:pt x="3970" y="1"/>
                  <a:pt x="34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7247;p64"/>
          <p:cNvGrpSpPr/>
          <p:nvPr/>
        </p:nvGrpSpPr>
        <p:grpSpPr>
          <a:xfrm>
            <a:off x="5062181" y="3175286"/>
            <a:ext cx="695268" cy="707724"/>
            <a:chOff x="-21322300" y="4077125"/>
            <a:chExt cx="307200" cy="285925"/>
          </a:xfrm>
        </p:grpSpPr>
        <p:sp>
          <p:nvSpPr>
            <p:cNvPr id="36" name="Google Shape;7248;p64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249;p64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250;p64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251;p64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252;p64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253;p64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254;p64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255;p64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256;p64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257;p64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258;p64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259;p64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1998373" y="4861214"/>
            <a:ext cx="70041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According to the World Health Organization and the Skin Cancer Foundation</a:t>
            </a:r>
            <a:endParaRPr lang="en-US" sz="1200" i="1" dirty="0"/>
          </a:p>
        </p:txBody>
      </p:sp>
      <p:grpSp>
        <p:nvGrpSpPr>
          <p:cNvPr id="49" name="Google Shape;6888;p63"/>
          <p:cNvGrpSpPr/>
          <p:nvPr/>
        </p:nvGrpSpPr>
        <p:grpSpPr>
          <a:xfrm>
            <a:off x="146059" y="1697689"/>
            <a:ext cx="386287" cy="382123"/>
            <a:chOff x="-28461325" y="3545475"/>
            <a:chExt cx="296950" cy="296175"/>
          </a:xfrm>
        </p:grpSpPr>
        <p:sp>
          <p:nvSpPr>
            <p:cNvPr id="50" name="Google Shape;6889;p63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890;p63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891;p63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892;p63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893;p63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894;p63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6715;p63"/>
          <p:cNvGrpSpPr/>
          <p:nvPr/>
        </p:nvGrpSpPr>
        <p:grpSpPr>
          <a:xfrm>
            <a:off x="653437" y="1697689"/>
            <a:ext cx="336486" cy="382124"/>
            <a:chOff x="-28467625" y="2331750"/>
            <a:chExt cx="296150" cy="296950"/>
          </a:xfrm>
        </p:grpSpPr>
        <p:sp>
          <p:nvSpPr>
            <p:cNvPr id="57" name="Google Shape;6716;p63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717;p63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6715;p63"/>
          <p:cNvGrpSpPr/>
          <p:nvPr/>
        </p:nvGrpSpPr>
        <p:grpSpPr>
          <a:xfrm>
            <a:off x="1133728" y="1697689"/>
            <a:ext cx="336486" cy="382124"/>
            <a:chOff x="-28467625" y="2331750"/>
            <a:chExt cx="296150" cy="296950"/>
          </a:xfrm>
        </p:grpSpPr>
        <p:sp>
          <p:nvSpPr>
            <p:cNvPr id="63" name="Google Shape;6716;p63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717;p63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51912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Early detection saves lives </a:t>
            </a:r>
            <a:endParaRPr lang="en-US" dirty="0"/>
          </a:p>
        </p:txBody>
      </p:sp>
      <p:grpSp>
        <p:nvGrpSpPr>
          <p:cNvPr id="3" name="Google Shape;1542;p56"/>
          <p:cNvGrpSpPr/>
          <p:nvPr/>
        </p:nvGrpSpPr>
        <p:grpSpPr>
          <a:xfrm rot="5400000" flipH="1">
            <a:off x="3303335" y="-662191"/>
            <a:ext cx="2754116" cy="5890050"/>
            <a:chOff x="3564075" y="2091586"/>
            <a:chExt cx="329950" cy="667523"/>
          </a:xfrm>
        </p:grpSpPr>
        <p:sp>
          <p:nvSpPr>
            <p:cNvPr id="4" name="Google Shape;1543;p56"/>
            <p:cNvSpPr/>
            <p:nvPr/>
          </p:nvSpPr>
          <p:spPr>
            <a:xfrm>
              <a:off x="3564075" y="2382687"/>
              <a:ext cx="279392" cy="38541"/>
            </a:xfrm>
            <a:custGeom>
              <a:avLst/>
              <a:gdLst/>
              <a:ahLst/>
              <a:cxnLst/>
              <a:rect l="l" t="t" r="r" b="b"/>
              <a:pathLst>
                <a:path w="10156" h="1" fill="none" extrusionOk="0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w="5600" cap="rnd" cmpd="sng">
              <a:solidFill>
                <a:srgbClr val="374957"/>
              </a:solidFill>
              <a:prstDash val="solid"/>
              <a:miter lim="721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" name="Google Shape;1544;p56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11" name="Google Shape;1545;p56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571" fill="none" extrusionOk="0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w="5600" cap="flat" cmpd="sng">
                <a:solidFill>
                  <a:srgbClr val="CFD9E0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546;p56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683" extrusionOk="0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547;p56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548;p56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232" extrusionOk="0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1549;p56"/>
            <p:cNvGrpSpPr/>
            <p:nvPr/>
          </p:nvGrpSpPr>
          <p:grpSpPr>
            <a:xfrm>
              <a:off x="3690735" y="2391610"/>
              <a:ext cx="203290" cy="367499"/>
              <a:chOff x="4036442" y="5279050"/>
              <a:chExt cx="107675" cy="194639"/>
            </a:xfrm>
          </p:grpSpPr>
          <p:sp>
            <p:nvSpPr>
              <p:cNvPr id="7" name="Google Shape;1550;p56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990" fill="none" extrusionOk="0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w="5600" cap="flat" cmpd="sng">
                <a:solidFill>
                  <a:srgbClr val="869FB2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551;p56"/>
              <p:cNvSpPr/>
              <p:nvPr/>
            </p:nvSpPr>
            <p:spPr>
              <a:xfrm>
                <a:off x="4036442" y="5381464"/>
                <a:ext cx="107675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4307" h="3689" extrusionOk="0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552;p56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553;p56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229" extrusionOk="0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" name="Sous-titre 3">
            <a:extLst>
              <a:ext uri="{FF2B5EF4-FFF2-40B4-BE49-F238E27FC236}">
                <a16:creationId xmlns:a16="http://schemas.microsoft.com/office/drawing/2014/main" xmlns="" id="{37223C70-A9A5-432C-9ADF-E460C62AEC38}"/>
              </a:ext>
            </a:extLst>
          </p:cNvPr>
          <p:cNvSpPr txBox="1">
            <a:spLocks/>
          </p:cNvSpPr>
          <p:nvPr/>
        </p:nvSpPr>
        <p:spPr>
          <a:xfrm>
            <a:off x="628415" y="2376228"/>
            <a:ext cx="3023935" cy="10483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lvl="0" indent="-304800" algn="ctr">
              <a:buClr>
                <a:srgbClr val="434343"/>
              </a:buClr>
              <a:buSzPts val="1100"/>
            </a:pPr>
            <a:r>
              <a:rPr lang="en-US" sz="1300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        Unlike </a:t>
            </a:r>
            <a:r>
              <a:rPr lang="en-US" sz="1300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cancers that develop inside the body, </a:t>
            </a:r>
            <a:r>
              <a:rPr lang="en-US" sz="1300" b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skin cancers form on the outside</a:t>
            </a:r>
            <a:r>
              <a:rPr lang="en-US" sz="1300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and are usually </a:t>
            </a:r>
            <a:r>
              <a:rPr lang="en-US" sz="1300" b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visible</a:t>
            </a:r>
            <a:r>
              <a:rPr lang="en-US" sz="1300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</a:p>
          <a:p>
            <a:pPr algn="ctr"/>
            <a:endParaRPr lang="en-US" dirty="0"/>
          </a:p>
        </p:txBody>
      </p:sp>
      <p:sp>
        <p:nvSpPr>
          <p:cNvPr id="17" name="Titre 4">
            <a:extLst>
              <a:ext uri="{FF2B5EF4-FFF2-40B4-BE49-F238E27FC236}">
                <a16:creationId xmlns:a16="http://schemas.microsoft.com/office/drawing/2014/main" xmlns="" id="{3C724EBE-36C2-45C9-AD59-5B2D80888EBD}"/>
              </a:ext>
            </a:extLst>
          </p:cNvPr>
          <p:cNvSpPr txBox="1">
            <a:spLocks/>
          </p:cNvSpPr>
          <p:nvPr/>
        </p:nvSpPr>
        <p:spPr>
          <a:xfrm>
            <a:off x="5968179" y="2224092"/>
            <a:ext cx="1780500" cy="4275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Skin cancer is the cancer you </a:t>
            </a:r>
            <a:r>
              <a:rPr lang="en-US" b="1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can </a:t>
            </a:r>
            <a:r>
              <a:rPr lang="en-US" b="1" u="sng" smtClean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survive</a:t>
            </a:r>
            <a:endParaRPr lang="en-US" u="sng" dirty="0">
              <a:solidFill>
                <a:schemeClr val="bg1"/>
              </a:solidFill>
            </a:endParaRPr>
          </a:p>
        </p:txBody>
      </p:sp>
      <p:sp>
        <p:nvSpPr>
          <p:cNvPr id="18" name="Sous-titre 5">
            <a:extLst>
              <a:ext uri="{FF2B5EF4-FFF2-40B4-BE49-F238E27FC236}">
                <a16:creationId xmlns:a16="http://schemas.microsoft.com/office/drawing/2014/main" xmlns="" id="{FFF0243F-1959-4C96-9CCC-D0A08043071D}"/>
              </a:ext>
            </a:extLst>
          </p:cNvPr>
          <p:cNvSpPr txBox="1">
            <a:spLocks/>
          </p:cNvSpPr>
          <p:nvPr/>
        </p:nvSpPr>
        <p:spPr>
          <a:xfrm>
            <a:off x="5464929" y="3279637"/>
            <a:ext cx="2728811" cy="71861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lvl="0" indent="-304800" algn="ctr">
              <a:buClr>
                <a:srgbClr val="434343"/>
              </a:buClr>
              <a:buSzPts val="1100"/>
            </a:pPr>
            <a:r>
              <a:rPr lang="en-US" sz="1300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When detected early, the 5-year</a:t>
            </a:r>
            <a:r>
              <a:rPr lang="en-US" sz="1300" b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survival rate for melanoma is 99 percent.</a:t>
            </a:r>
            <a:endParaRPr lang="en-US" sz="1300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9" name="Google Shape;6883;p63"/>
          <p:cNvSpPr/>
          <p:nvPr/>
        </p:nvSpPr>
        <p:spPr>
          <a:xfrm>
            <a:off x="8193740" y="3125630"/>
            <a:ext cx="546848" cy="872621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oogle Shape;863;p55"/>
          <p:cNvGrpSpPr/>
          <p:nvPr/>
        </p:nvGrpSpPr>
        <p:grpSpPr>
          <a:xfrm rot="5551938">
            <a:off x="4424605" y="3251916"/>
            <a:ext cx="584273" cy="881050"/>
            <a:chOff x="4811425" y="2065025"/>
            <a:chExt cx="41500" cy="44200"/>
          </a:xfrm>
        </p:grpSpPr>
        <p:sp>
          <p:nvSpPr>
            <p:cNvPr id="21" name="Google Shape;864;p55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65;p55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Titre 4">
            <a:extLst>
              <a:ext uri="{FF2B5EF4-FFF2-40B4-BE49-F238E27FC236}">
                <a16:creationId xmlns:a16="http://schemas.microsoft.com/office/drawing/2014/main" xmlns="" id="{3C724EBE-36C2-45C9-AD59-5B2D80888EBD}"/>
              </a:ext>
            </a:extLst>
          </p:cNvPr>
          <p:cNvSpPr txBox="1">
            <a:spLocks/>
          </p:cNvSpPr>
          <p:nvPr/>
        </p:nvSpPr>
        <p:spPr>
          <a:xfrm>
            <a:off x="1587695" y="1310433"/>
            <a:ext cx="1780500" cy="4275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Skin cancer is the cancer you can </a:t>
            </a:r>
            <a:r>
              <a:rPr lang="en-US" b="1" u="sng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see </a:t>
            </a:r>
            <a:r>
              <a:rPr lang="en-US" i="1" dirty="0" smtClean="0"/>
              <a:t/>
            </a:r>
            <a:br>
              <a:rPr lang="en-US" i="1" dirty="0" smtClean="0"/>
            </a:br>
            <a:endParaRPr lang="en-US" dirty="0"/>
          </a:p>
        </p:txBody>
      </p:sp>
      <p:grpSp>
        <p:nvGrpSpPr>
          <p:cNvPr id="24" name="Google Shape;6808;p63"/>
          <p:cNvGrpSpPr/>
          <p:nvPr/>
        </p:nvGrpSpPr>
        <p:grpSpPr>
          <a:xfrm>
            <a:off x="356938" y="2510400"/>
            <a:ext cx="627789" cy="376228"/>
            <a:chOff x="-27728850" y="2382950"/>
            <a:chExt cx="297750" cy="193000"/>
          </a:xfrm>
        </p:grpSpPr>
        <p:sp>
          <p:nvSpPr>
            <p:cNvPr id="25" name="Google Shape;6809;p63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810;p63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811;p63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3300779" y="3986712"/>
            <a:ext cx="2842725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b="1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Automating skin-cancer identification</a:t>
            </a:r>
          </a:p>
          <a:p>
            <a:pPr algn="ctr"/>
            <a:r>
              <a:rPr lang="en-US" sz="1300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People take a picture of their skin (mole, spot, open sore</a:t>
            </a:r>
            <a:r>
              <a:rPr lang="mr-IN" sz="1300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…</a:t>
            </a:r>
            <a:r>
              <a:rPr lang="fr-FR" sz="1300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) </a:t>
            </a:r>
            <a:r>
              <a:rPr lang="en-US" sz="1300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and know if they have to worry or not</a:t>
            </a:r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868338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716A0F8-8617-409B-A119-1F54515024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ISIC Melanoma Project</a:t>
            </a:r>
            <a:endParaRPr lang="en-US" dirty="0"/>
          </a:p>
        </p:txBody>
      </p:sp>
      <p:pic>
        <p:nvPicPr>
          <p:cNvPr id="7" name="Picture 6" descr="A close up of a person&#10;&#10;Description automatically generated">
            <a:extLst>
              <a:ext uri="{FF2B5EF4-FFF2-40B4-BE49-F238E27FC236}">
                <a16:creationId xmlns:a16="http://schemas.microsoft.com/office/drawing/2014/main" xmlns="" id="{4E7EBF10-E673-4251-AC76-7C3F6FC430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343" y="3422768"/>
            <a:ext cx="1117660" cy="1117660"/>
          </a:xfrm>
          <a:prstGeom prst="rect">
            <a:avLst/>
          </a:prstGeom>
        </p:spPr>
      </p:pic>
      <p:pic>
        <p:nvPicPr>
          <p:cNvPr id="8" name="Picture 7" descr="A picture containing food, sitting, plate, close&#10;&#10;Description automatically generated">
            <a:extLst>
              <a:ext uri="{FF2B5EF4-FFF2-40B4-BE49-F238E27FC236}">
                <a16:creationId xmlns:a16="http://schemas.microsoft.com/office/drawing/2014/main" xmlns="" id="{CA2536A9-FD73-41AD-8813-0414474966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830" y="3422768"/>
            <a:ext cx="1117660" cy="11176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E06DA7E1-E1AD-4C70-87A3-3C3206071655}"/>
              </a:ext>
            </a:extLst>
          </p:cNvPr>
          <p:cNvSpPr txBox="1"/>
          <p:nvPr/>
        </p:nvSpPr>
        <p:spPr>
          <a:xfrm>
            <a:off x="751045" y="4540428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Benign</a:t>
            </a:r>
            <a:endParaRPr lang="en-US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3705D159-50C0-49BC-ADFD-DCAA35B546D7}"/>
              </a:ext>
            </a:extLst>
          </p:cNvPr>
          <p:cNvSpPr txBox="1"/>
          <p:nvPr/>
        </p:nvSpPr>
        <p:spPr>
          <a:xfrm>
            <a:off x="2367830" y="4540428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Malignant</a:t>
            </a:r>
            <a:endParaRPr lang="en-US" i="1" dirty="0"/>
          </a:p>
        </p:txBody>
      </p:sp>
      <p:sp>
        <p:nvSpPr>
          <p:cNvPr id="13" name="Rectangle 12"/>
          <p:cNvSpPr/>
          <p:nvPr/>
        </p:nvSpPr>
        <p:spPr>
          <a:xfrm>
            <a:off x="5465467" y="2591149"/>
            <a:ext cx="35954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lvl="0" algn="ctr">
              <a:buClr>
                <a:srgbClr val="434343"/>
              </a:buClr>
              <a:buSzPts val="1100"/>
            </a:pP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en-US" b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educate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professionals and the public in melanoma </a:t>
            </a: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recognition</a:t>
            </a:r>
            <a:endParaRPr lang="en-US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297465" y="2598380"/>
            <a:ext cx="235615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lvl="0" algn="ctr">
              <a:buClr>
                <a:srgbClr val="434343"/>
              </a:buClr>
              <a:buSzPts val="1100"/>
            </a:pP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Create a </a:t>
            </a:r>
            <a:r>
              <a:rPr lang="en-US" b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public archive 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of clinical and </a:t>
            </a:r>
            <a:r>
              <a:rPr lang="en-US" dirty="0" err="1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desmoscopic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en-US" b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images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of skin lesions</a:t>
            </a:r>
          </a:p>
        </p:txBody>
      </p:sp>
      <p:grpSp>
        <p:nvGrpSpPr>
          <p:cNvPr id="41" name="Google Shape;884;p55"/>
          <p:cNvGrpSpPr/>
          <p:nvPr/>
        </p:nvGrpSpPr>
        <p:grpSpPr>
          <a:xfrm rot="20083526">
            <a:off x="4479107" y="2748078"/>
            <a:ext cx="827325" cy="411317"/>
            <a:chOff x="4920150" y="1977875"/>
            <a:chExt cx="68525" cy="33800"/>
          </a:xfrm>
        </p:grpSpPr>
        <p:sp>
          <p:nvSpPr>
            <p:cNvPr id="42" name="Google Shape;885;p55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86;p55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87;p55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Rectangle 44"/>
          <p:cNvSpPr/>
          <p:nvPr/>
        </p:nvSpPr>
        <p:spPr>
          <a:xfrm>
            <a:off x="5702284" y="3407785"/>
            <a:ext cx="3184858" cy="318546"/>
          </a:xfrm>
          <a:prstGeom prst="rect">
            <a:avLst/>
          </a:prstGeom>
          <a:ln w="25400" cap="rnd" cmpd="dbl">
            <a:noFill/>
            <a:prstDash val="sysDot"/>
          </a:ln>
        </p:spPr>
        <p:txBody>
          <a:bodyPr wrap="square">
            <a:spAutoFit/>
          </a:bodyPr>
          <a:lstStyle/>
          <a:p>
            <a:pPr marL="152400" lvl="0" algn="ctr">
              <a:buClr>
                <a:srgbClr val="434343"/>
              </a:buClr>
              <a:buSzPts val="1100"/>
            </a:pPr>
            <a:r>
              <a:rPr lang="en-US" b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automate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diagnosis of melanoma </a:t>
            </a:r>
          </a:p>
        </p:txBody>
      </p:sp>
      <p:grpSp>
        <p:nvGrpSpPr>
          <p:cNvPr id="46" name="Google Shape;884;p55"/>
          <p:cNvGrpSpPr/>
          <p:nvPr/>
        </p:nvGrpSpPr>
        <p:grpSpPr>
          <a:xfrm rot="1793544">
            <a:off x="4492393" y="3293167"/>
            <a:ext cx="827325" cy="411317"/>
            <a:chOff x="4920150" y="1977875"/>
            <a:chExt cx="68525" cy="33800"/>
          </a:xfrm>
        </p:grpSpPr>
        <p:sp>
          <p:nvSpPr>
            <p:cNvPr id="47" name="Google Shape;885;p55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86;p55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87;p55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ctangle 5"/>
          <p:cNvSpPr/>
          <p:nvPr/>
        </p:nvSpPr>
        <p:spPr>
          <a:xfrm>
            <a:off x="2215430" y="1074700"/>
            <a:ext cx="4572000" cy="1169551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lvl="0" indent="-304800" algn="ctr">
              <a:buClr>
                <a:srgbClr val="434343"/>
              </a:buClr>
              <a:buSzPts val="1100"/>
            </a:pP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      The 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International Skin Imaging Collaboration is an academia and industry partnership designed to facilitate the application of </a:t>
            </a:r>
            <a:r>
              <a:rPr lang="en-US" b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digital skin imaging 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to help </a:t>
            </a:r>
            <a:r>
              <a:rPr lang="en-US" b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reduce melanoma-related deaths and unnecessary biopsies </a:t>
            </a:r>
          </a:p>
        </p:txBody>
      </p:sp>
    </p:spTree>
    <p:extLst>
      <p:ext uri="{BB962C8B-B14F-4D97-AF65-F5344CB8AC3E}">
        <p14:creationId xmlns:p14="http://schemas.microsoft.com/office/powerpoint/2010/main" val="1956173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716A0F8-8617-409B-A119-1F54515024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ISIC Melanoma Project</a:t>
            </a:r>
            <a:endParaRPr lang="en-US" dirty="0"/>
          </a:p>
        </p:txBody>
      </p:sp>
      <p:pic>
        <p:nvPicPr>
          <p:cNvPr id="7" name="Picture 6" descr="A close up of a person&#10;&#10;Description automatically generated">
            <a:extLst>
              <a:ext uri="{FF2B5EF4-FFF2-40B4-BE49-F238E27FC236}">
                <a16:creationId xmlns:a16="http://schemas.microsoft.com/office/drawing/2014/main" xmlns="" id="{4E7EBF10-E673-4251-AC76-7C3F6FC430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343" y="3422768"/>
            <a:ext cx="1117660" cy="1117660"/>
          </a:xfrm>
          <a:prstGeom prst="rect">
            <a:avLst/>
          </a:prstGeom>
        </p:spPr>
      </p:pic>
      <p:pic>
        <p:nvPicPr>
          <p:cNvPr id="8" name="Picture 7" descr="A picture containing food, sitting, plate, close&#10;&#10;Description automatically generated">
            <a:extLst>
              <a:ext uri="{FF2B5EF4-FFF2-40B4-BE49-F238E27FC236}">
                <a16:creationId xmlns:a16="http://schemas.microsoft.com/office/drawing/2014/main" xmlns="" id="{CA2536A9-FD73-41AD-8813-0414474966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830" y="3422768"/>
            <a:ext cx="1117660" cy="11176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E06DA7E1-E1AD-4C70-87A3-3C3206071655}"/>
              </a:ext>
            </a:extLst>
          </p:cNvPr>
          <p:cNvSpPr txBox="1"/>
          <p:nvPr/>
        </p:nvSpPr>
        <p:spPr>
          <a:xfrm>
            <a:off x="751045" y="4540428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Benign</a:t>
            </a:r>
            <a:endParaRPr lang="en-US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3705D159-50C0-49BC-ADFD-DCAA35B546D7}"/>
              </a:ext>
            </a:extLst>
          </p:cNvPr>
          <p:cNvSpPr txBox="1"/>
          <p:nvPr/>
        </p:nvSpPr>
        <p:spPr>
          <a:xfrm>
            <a:off x="2367830" y="4540428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Malignant</a:t>
            </a:r>
            <a:endParaRPr lang="en-US" i="1" dirty="0"/>
          </a:p>
        </p:txBody>
      </p:sp>
      <p:sp>
        <p:nvSpPr>
          <p:cNvPr id="13" name="Rectangle 12"/>
          <p:cNvSpPr/>
          <p:nvPr/>
        </p:nvSpPr>
        <p:spPr>
          <a:xfrm>
            <a:off x="5465467" y="2591149"/>
            <a:ext cx="35954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lvl="0" algn="ctr">
              <a:buClr>
                <a:srgbClr val="434343"/>
              </a:buClr>
              <a:buSzPts val="1100"/>
            </a:pP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en-US" b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educate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professionals and the public in melanoma </a:t>
            </a: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recognition</a:t>
            </a:r>
            <a:endParaRPr lang="en-US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297465" y="2598380"/>
            <a:ext cx="235615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lvl="0" algn="ctr">
              <a:buClr>
                <a:srgbClr val="434343"/>
              </a:buClr>
              <a:buSzPts val="1100"/>
            </a:pP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Create a </a:t>
            </a:r>
            <a:r>
              <a:rPr lang="en-US" b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public archive 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of clinical and </a:t>
            </a:r>
            <a:r>
              <a:rPr lang="en-US" dirty="0" err="1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desmoscopic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en-US" b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images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of skin lesions</a:t>
            </a:r>
          </a:p>
        </p:txBody>
      </p:sp>
      <p:grpSp>
        <p:nvGrpSpPr>
          <p:cNvPr id="41" name="Google Shape;884;p55"/>
          <p:cNvGrpSpPr/>
          <p:nvPr/>
        </p:nvGrpSpPr>
        <p:grpSpPr>
          <a:xfrm rot="20083526">
            <a:off x="4479107" y="2748078"/>
            <a:ext cx="827325" cy="411317"/>
            <a:chOff x="4920150" y="1977875"/>
            <a:chExt cx="68525" cy="33800"/>
          </a:xfrm>
        </p:grpSpPr>
        <p:sp>
          <p:nvSpPr>
            <p:cNvPr id="42" name="Google Shape;885;p55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86;p55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87;p55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Rectangle 44"/>
          <p:cNvSpPr/>
          <p:nvPr/>
        </p:nvSpPr>
        <p:spPr>
          <a:xfrm>
            <a:off x="5702284" y="3407785"/>
            <a:ext cx="3184858" cy="318546"/>
          </a:xfrm>
          <a:prstGeom prst="rect">
            <a:avLst/>
          </a:prstGeom>
          <a:ln w="25400" cap="rnd" cmpd="dbl">
            <a:solidFill>
              <a:schemeClr val="accent5">
                <a:lumMod val="50000"/>
                <a:alpha val="75000"/>
              </a:schemeClr>
            </a:solidFill>
            <a:prstDash val="sysDot"/>
          </a:ln>
        </p:spPr>
        <p:txBody>
          <a:bodyPr wrap="square">
            <a:spAutoFit/>
          </a:bodyPr>
          <a:lstStyle/>
          <a:p>
            <a:pPr marL="152400" lvl="0" algn="ctr">
              <a:buClr>
                <a:srgbClr val="434343"/>
              </a:buClr>
              <a:buSzPts val="1100"/>
            </a:pPr>
            <a:r>
              <a:rPr lang="en-US" b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automate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diagnosis of melanoma </a:t>
            </a:r>
          </a:p>
        </p:txBody>
      </p:sp>
      <p:grpSp>
        <p:nvGrpSpPr>
          <p:cNvPr id="46" name="Google Shape;884;p55"/>
          <p:cNvGrpSpPr/>
          <p:nvPr/>
        </p:nvGrpSpPr>
        <p:grpSpPr>
          <a:xfrm rot="1793544">
            <a:off x="4492393" y="3293167"/>
            <a:ext cx="827325" cy="411317"/>
            <a:chOff x="4920150" y="1977875"/>
            <a:chExt cx="68525" cy="33800"/>
          </a:xfrm>
        </p:grpSpPr>
        <p:sp>
          <p:nvSpPr>
            <p:cNvPr id="47" name="Google Shape;885;p55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86;p55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87;p55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Rectangle 4"/>
          <p:cNvSpPr/>
          <p:nvPr/>
        </p:nvSpPr>
        <p:spPr>
          <a:xfrm>
            <a:off x="5837731" y="3835220"/>
            <a:ext cx="382130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3297 pictures (</a:t>
            </a: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224x224)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2 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types of </a:t>
            </a: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moles: Benign 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and Malignant (balanced dataset)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215430" y="1074700"/>
            <a:ext cx="4572000" cy="1169551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lvl="0" indent="-304800" algn="ctr">
              <a:buClr>
                <a:srgbClr val="434343"/>
              </a:buClr>
              <a:buSzPts val="1100"/>
            </a:pPr>
            <a:r>
              <a:rPr lang="en-US" dirty="0" smtClean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      The 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International Skin Imaging Collaboration is an academia and industry partnership designed to facilitate the application of </a:t>
            </a:r>
            <a:r>
              <a:rPr lang="en-US" b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digital skin imaging </a:t>
            </a:r>
            <a:r>
              <a:rPr lang="en-US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to help </a:t>
            </a:r>
            <a:r>
              <a:rPr lang="en-US" b="1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reduce melanoma-related deaths and unnecessary biopsies </a:t>
            </a:r>
          </a:p>
        </p:txBody>
      </p:sp>
    </p:spTree>
    <p:extLst>
      <p:ext uri="{BB962C8B-B14F-4D97-AF65-F5344CB8AC3E}">
        <p14:creationId xmlns:p14="http://schemas.microsoft.com/office/powerpoint/2010/main" val="111366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One way: automating skin-cancer detection </a:t>
            </a:r>
            <a:endParaRPr dirty="0"/>
          </a:p>
        </p:txBody>
      </p:sp>
      <p:sp>
        <p:nvSpPr>
          <p:cNvPr id="176" name="Google Shape;176;p31"/>
          <p:cNvSpPr txBox="1">
            <a:spLocks noGrp="1"/>
          </p:cNvSpPr>
          <p:nvPr>
            <p:ph type="title" idx="2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177" name="Google Shape;177;p31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639246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 Newsletter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1834</TotalTime>
  <Words>961</Words>
  <Application>Microsoft Macintosh PowerPoint</Application>
  <PresentationFormat>On-screen Show (16:9)</PresentationFormat>
  <Paragraphs>249</Paragraphs>
  <Slides>31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Cambria Math</vt:lpstr>
      <vt:lpstr>Fira Sans Extra Condensed Medium</vt:lpstr>
      <vt:lpstr>Arial</vt:lpstr>
      <vt:lpstr>Exo 2</vt:lpstr>
      <vt:lpstr>Roboto Condensed Light</vt:lpstr>
      <vt:lpstr>Squada One</vt:lpstr>
      <vt:lpstr>Tech Newsletter by Slidesgo</vt:lpstr>
      <vt:lpstr>Skin cancer identification</vt:lpstr>
      <vt:lpstr>The team</vt:lpstr>
      <vt:lpstr>TABLE OF CONTENTS</vt:lpstr>
      <vt:lpstr>One goal: saving life </vt:lpstr>
      <vt:lpstr>An increase of skin cancer incidence</vt:lpstr>
      <vt:lpstr>Early detection saves lives </vt:lpstr>
      <vt:lpstr>The ISIC Melanoma Project</vt:lpstr>
      <vt:lpstr>The ISIC Melanoma Project</vt:lpstr>
      <vt:lpstr>One way: automating skin-cancer detection </vt:lpstr>
      <vt:lpstr>Preventing overfitting-risk</vt:lpstr>
      <vt:lpstr>Metrics</vt:lpstr>
      <vt:lpstr>PowerPoint Presentation</vt:lpstr>
      <vt:lpstr>VGG network: a deep convolutional network  for image classification</vt:lpstr>
      <vt:lpstr>One constraint: deploying at large scale  </vt:lpstr>
      <vt:lpstr>Internet connection:  a production constraint to deploy VGG network</vt:lpstr>
      <vt:lpstr>Small is beautiful </vt:lpstr>
      <vt:lpstr>MobileNet v2</vt:lpstr>
      <vt:lpstr>PowerPoint Presentation</vt:lpstr>
      <vt:lpstr>PowerPoint Presentation</vt:lpstr>
      <vt:lpstr>In-house network</vt:lpstr>
      <vt:lpstr>PowerPoint Presentation</vt:lpstr>
      <vt:lpstr>In-house network: a simpler convolutional network for image classification</vt:lpstr>
      <vt:lpstr>Resnet18</vt:lpstr>
      <vt:lpstr>PowerPoint Presentation</vt:lpstr>
      <vt:lpstr>Resnet18: a modular convolutional network for image classification</vt:lpstr>
      <vt:lpstr>Global benchmark between used networks</vt:lpstr>
      <vt:lpstr>Activation map confirms the result </vt:lpstr>
      <vt:lpstr>Activation map infirms the result </vt:lpstr>
      <vt:lpstr>Annabelle</vt:lpstr>
      <vt:lpstr>Live demo </vt:lpstr>
      <vt:lpstr>PowerPoint Presentation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Edenred</dc:title>
  <cp:lastModifiedBy>Benjamin SINTUREL</cp:lastModifiedBy>
  <cp:revision>62</cp:revision>
  <dcterms:modified xsi:type="dcterms:W3CDTF">2019-11-13T09:22:03Z</dcterms:modified>
</cp:coreProperties>
</file>